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4"/>
  </p:notesMasterIdLst>
  <p:sldIdLst>
    <p:sldId id="395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howGuides="1">
      <p:cViewPr varScale="1">
        <p:scale>
          <a:sx n="72" d="100"/>
          <a:sy n="72" d="100"/>
        </p:scale>
        <p:origin x="660" y="54"/>
      </p:cViewPr>
      <p:guideLst>
        <p:guide orient="horz" pos="2160"/>
        <p:guide pos="2880"/>
        <p:guide pos="144"/>
        <p:guide pos="5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3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BD5D9-C1C1-4E8E-95C7-E82735A06DFF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ADBFD-1070-49F4-A3B9-9DEF555AC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5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25" y="762000"/>
            <a:ext cx="5111675" cy="2667000"/>
          </a:xfrm>
        </p:spPr>
        <p:txBody>
          <a:bodyPr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0"/>
            <a:ext cx="5105400" cy="2133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7CB0-3494-4DE1-8559-FF20895F1EEE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7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03874"/>
            <a:ext cx="72390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67BE-9E18-41A8-A8A0-79C05242776C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1371600"/>
            <a:ext cx="1828800" cy="49530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16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38-6107-4241-9890-A9CF0CDB7162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7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1201-5AD6-4DF7-9F90-FBCE061F7B01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929187"/>
            <a:ext cx="5105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733800"/>
            <a:ext cx="5105400" cy="11953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914C-E834-41E5-A1FF-6ED1BDE2E1C8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0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98637"/>
            <a:ext cx="42672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2672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2718-5568-4592-BB71-C1174F4B10DD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3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3355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73312"/>
            <a:ext cx="4268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A195-D75B-4376-9178-1EE36A462914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92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B4F4-1B66-4535-938B-52E5557B17AC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95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9475-9FC7-43BD-8CC9-E9A14AF9F0C1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958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3968750" cy="4909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71600"/>
            <a:ext cx="3236913" cy="4913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9BB-A8B7-4BF1-8244-658BCDB96002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5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</a:t>
            </a:r>
            <a:r>
              <a:rPr lang="en-US" dirty="0" err="1" smtClean="0"/>
              <a:t>pEIRure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942A-A931-4E35-A91A-410CE3B67F10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38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03874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2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9C09-0DC5-48E7-A513-223A8BBF078A}" type="datetime1">
              <a:rPr lang="en-US" smtClean="0"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37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8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23900"/>
            <a:ext cx="8686800" cy="4953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effectLst/>
              </a:rPr>
              <a:t>PDAA </a:t>
            </a:r>
            <a:r>
              <a:rPr lang="en-US" sz="2400" smtClean="0">
                <a:effectLst/>
              </a:rPr>
              <a:t>Maturity </a:t>
            </a:r>
            <a:r>
              <a:rPr lang="en-US" sz="2400" smtClean="0">
                <a:effectLst/>
              </a:rPr>
              <a:t>Matrix</a:t>
            </a:r>
            <a:endParaRPr lang="en-US" sz="24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39200" y="6629400"/>
            <a:ext cx="457200" cy="250371"/>
          </a:xfrm>
        </p:spPr>
        <p:txBody>
          <a:bodyPr/>
          <a:lstStyle/>
          <a:p>
            <a:fld id="{9F929255-51E3-4E0C-96DB-9C1131F8BD9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graphicFrame>
        <p:nvGraphicFramePr>
          <p:cNvPr id="6" name="Table 5" descr="PDAA Maturity Model and Self Assessment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283259"/>
              </p:ext>
            </p:extLst>
          </p:nvPr>
        </p:nvGraphicFramePr>
        <p:xfrm>
          <a:off x="76200" y="1447800"/>
          <a:ext cx="8991600" cy="5295177"/>
        </p:xfrm>
        <a:graphic>
          <a:graphicData uri="http://schemas.openxmlformats.org/drawingml/2006/table">
            <a:tbl>
              <a:tblPr firstRow="1" firstCol="1" bandRow="1"/>
              <a:tblGrid>
                <a:gridCol w="2643065"/>
                <a:gridCol w="1852735"/>
                <a:gridCol w="2247900"/>
                <a:gridCol w="2247900"/>
              </a:tblGrid>
              <a:tr h="254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Launch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Optimize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650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Develop, implement, and maintain an ICT accessibility policy.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an ICT accessibility policy.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appropriate plans in place to implement and maintain the policy.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 metrics and track progress towards achieving compliance to the policy.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23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Establish and maintain an organizational structure that enables and facilitates progress in ICT accessibility.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an organization wide governance system.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Designate of one or more individuals responsible for implementation.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 reporting/decision mechanism and maintain records.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019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Integrate ICT accessibility criteria into key phases of development, procurement, acquisitions, and other relevant business processes. 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candidate processes for criteria integration.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 process changes.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Integrate fully into all key processes.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79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Provide processes for addressing inaccessible ICT.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plans that include dates for compliance of inaccessible ICT.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alternate means of access until the ICT is accessible; implement corrective actions process for handling accessibility technical issues and defects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records of identified inaccessible ICT, corrective action, and tracking.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4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Ensure the availability of relevant ICT accessibility skills within (or to) the organization. 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 skills/job descriptions.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existing resources that match up and address gaps.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 progress in acquiring skills and allocating qualified resources.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937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Make information regarding ICT accessibility policy, plans, and progress available to customers.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Launch level information available.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Integrate level information available.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8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685800" algn="l"/>
                          <a:tab pos="457200" algn="l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Optimize level information available.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2" marR="624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612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8135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Department xmlns="1624d5a5-934e-431c-bdeb-2205adc15921">Policy &amp; Planning</DIRDepartment>
    <TSLACType xmlns="1624d5a5-934e-431c-bdeb-2205adc15921">Other publications</TSLACType>
    <TSLACSubject xmlns="1624d5a5-934e-431c-bdeb-2205adc15921">
      <Value>Executive Departments</Value>
      <Value>Government Information</Value>
      <Value>State Governments</Value>
    </TSLACSubject>
    <DocumentSummary xmlns="1624d5a5-934e-431c-bdeb-2205adc15921">PDAA Maturity Matrix</DocumentSummary>
    <DocumentPublishDate xmlns="1624d5a5-934e-431c-bdeb-2205adc15921">2014-08-05T05:00:00+00:00</DocumentPublishDate>
    <SearchSummary xmlns="1624d5a5-934e-431c-bdeb-2205adc15921">PDAA Maturity Matrix</SearchSummary>
    <DocumentExtension xmlns="1624d5a5-934e-431c-bdeb-2205adc15921">pptx</DocumentExtension>
    <DocumentCategory xmlns="1624d5a5-934e-431c-bdeb-2205adc15921">Other</DocumentCategory>
    <RedirectURL xmlns="1624d5a5-934e-431c-bdeb-2205adc15921">/portal/internal/resources/DocumentLibrary/PDAA Maturity Matrix.pptx</RedirectURL>
    <DocumentSize xmlns="1624d5a5-934e-431c-bdeb-2205adc15921">331.665845812</DocumentSize>
    <SearchKeywords xmlns="1624d5a5-934e-431c-bdeb-2205adc15921">PDAA Maturity Matrix</SearchKeywords>
    <TaxCatchAll xmlns="1624d5a5-934e-431c-bdeb-2205adc15921"/>
    <TaxKeywordTaxHTField xmlns="1624d5a5-934e-431c-bdeb-2205adc15921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E061906B8D41B78466604C53C4AE" ma:contentTypeVersion="28" ma:contentTypeDescription="Create a new document." ma:contentTypeScope="" ma:versionID="b1fac3747e4839e2d4ffb6e4054a9b09">
  <xsd:schema xmlns:xsd="http://www.w3.org/2001/XMLSchema" xmlns:xs="http://www.w3.org/2001/XMLSchema" xmlns:p="http://schemas.microsoft.com/office/2006/metadata/properties" xmlns:ns2="1624d5a5-934e-431c-bdeb-2205adc15921" targetNamespace="http://schemas.microsoft.com/office/2006/metadata/properties" ma:root="true" ma:fieldsID="54ec43d53a1f88dddf6650d30005016a" ns2:_="">
    <xsd:import namespace="1624d5a5-934e-431c-bdeb-2205adc15921"/>
    <xsd:element name="properties">
      <xsd:complexType>
        <xsd:sequence>
          <xsd:element name="documentManagement">
            <xsd:complexType>
              <xsd:all>
                <xsd:element ref="ns2:DocumentCategory"/>
                <xsd:element ref="ns2:DocumentSummary"/>
                <xsd:element ref="ns2:DocumentPublishDate"/>
                <xsd:element ref="ns2:DIRDepartment" minOccurs="0"/>
                <xsd:element ref="ns2:RedirectURL" minOccurs="0"/>
                <xsd:element ref="ns2:SearchSummary" minOccurs="0"/>
                <xsd:element ref="ns2:DocumentSize" minOccurs="0"/>
                <xsd:element ref="ns2:DocumentExtension" minOccurs="0"/>
                <xsd:element ref="ns2:SearchKeywords" minOccurs="0"/>
                <xsd:element ref="ns2:TSLACSubject" minOccurs="0"/>
                <xsd:element ref="ns2:TSLACType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4d5a5-934e-431c-bdeb-2205adc15921" elementFormDefault="qualified">
    <xsd:import namespace="http://schemas.microsoft.com/office/2006/documentManagement/types"/>
    <xsd:import namespace="http://schemas.microsoft.com/office/infopath/2007/PartnerControls"/>
    <xsd:element name="DocumentCategory" ma:index="1" ma:displayName="Document Category" ma:format="Dropdown" ma:internalName="DocumentCategory">
      <xsd:simpleType>
        <xsd:restriction base="dms:Choice">
          <xsd:enumeration value="Audit"/>
          <xsd:enumeration value="Board"/>
          <xsd:enumeration value="Event Materials"/>
          <xsd:enumeration value="Forms"/>
          <xsd:enumeration value="Guidelines"/>
          <xsd:enumeration value="Other"/>
          <xsd:enumeration value="Policies"/>
          <xsd:enumeration value="Reports"/>
          <xsd:enumeration value="Templates"/>
        </xsd:restriction>
      </xsd:simpleType>
    </xsd:element>
    <xsd:element name="DocumentSummary" ma:index="2" ma:displayName="Document Summary" ma:internalName="DocumentSummary">
      <xsd:simpleType>
        <xsd:restriction base="dms:Note">
          <xsd:maxLength value="255"/>
        </xsd:restriction>
      </xsd:simpleType>
    </xsd:element>
    <xsd:element name="DocumentPublishDate" ma:index="3" ma:displayName="Document Publish Date" ma:default="[today]" ma:format="DateOnly" ma:internalName="DocumentPublishDate">
      <xsd:simpleType>
        <xsd:restriction base="dms:DateTime"/>
      </xsd:simpleType>
    </xsd:element>
    <xsd:element name="DIRDepartment" ma:index="4" nillable="true" ma:displayName="DIR Department" ma:default="General" ma:format="Dropdown" ma:internalName="DIRDepartment">
      <xsd:simpleType>
        <xsd:restriction base="dms:Choice">
          <xsd:enumeration value="Contracts"/>
          <xsd:enumeration value="Data Center"/>
          <xsd:enumeration value="General"/>
          <xsd:enumeration value="Information Security"/>
          <xsd:enumeration value="Policy &amp; Planning"/>
          <xsd:enumeration value="Telecom"/>
          <xsd:enumeration value="Texas.Gov"/>
        </xsd:restriction>
      </xsd:simpleType>
    </xsd:element>
    <xsd:element name="RedirectURL" ma:index="5" nillable="true" ma:displayName="Redirect URL" ma:hidden="true" ma:internalName="RedirectURL" ma:readOnly="false">
      <xsd:simpleType>
        <xsd:restriction base="dms:Text">
          <xsd:maxLength value="255"/>
        </xsd:restriction>
      </xsd:simpleType>
    </xsd:element>
    <xsd:element name="SearchSummary" ma:index="6" nillable="true" ma:displayName="Search Summary" ma:hidden="true" ma:internalName="SearchSummary" ma:readOnly="false">
      <xsd:simpleType>
        <xsd:restriction base="dms:Note"/>
      </xsd:simpleType>
    </xsd:element>
    <xsd:element name="DocumentSize" ma:index="15" nillable="true" ma:displayName="Document Size" ma:hidden="true" ma:internalName="DocumentSize" ma:readOnly="false">
      <xsd:simpleType>
        <xsd:restriction base="dms:Text">
          <xsd:maxLength value="255"/>
        </xsd:restriction>
      </xsd:simpleType>
    </xsd:element>
    <xsd:element name="DocumentExtension" ma:index="16" nillable="true" ma:displayName="Document Extension" ma:hidden="true" ma:internalName="DocumentExtension" ma:readOnly="false">
      <xsd:simpleType>
        <xsd:restriction base="dms:Text">
          <xsd:maxLength value="255"/>
        </xsd:restriction>
      </xsd:simpleType>
    </xsd:element>
    <xsd:element name="SearchKeywords" ma:index="17" nillable="true" ma:displayName="Search Keywords" ma:internalName="SearchKeywords">
      <xsd:simpleType>
        <xsd:restriction base="dms:Text">
          <xsd:maxLength value="255"/>
        </xsd:restriction>
      </xsd:simpleType>
    </xsd:element>
    <xsd:element name="TSLACSubject" ma:index="18" nillable="true" ma:displayName="TSLAC Subject" ma:internalName="TSLACSubject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uditing Budget"/>
                    <xsd:enumeration value="Executive Departments"/>
                    <xsd:enumeration value="Government Information"/>
                    <xsd:enumeration value="Government Purchasing"/>
                    <xsd:enumeration value="State Governments"/>
                  </xsd:restriction>
                </xsd:simpleType>
              </xsd:element>
            </xsd:sequence>
          </xsd:extension>
        </xsd:complexContent>
      </xsd:complexType>
    </xsd:element>
    <xsd:element name="TSLACType" ma:index="19" ma:displayName="TSLAC Type" ma:format="Dropdown" ma:internalName="TSLACType">
      <xsd:simpleType>
        <xsd:restriction base="dms:Choice">
          <xsd:enumeration value="Agency Rules, Policies and Procedures"/>
          <xsd:enumeration value="Agency Search engines"/>
          <xsd:enumeration value="Agency staff contacts"/>
          <xsd:enumeration value="Databases"/>
          <xsd:enumeration value="Employment information"/>
          <xsd:enumeration value="Executive Orders"/>
          <xsd:enumeration value="External Fiscal Reports"/>
          <xsd:enumeration value="Forms and Form instructions"/>
          <xsd:enumeration value="Grants or Funding Opportunities"/>
          <xsd:enumeration value="Homepages"/>
          <xsd:enumeration value="Legal Opinions and Advice"/>
          <xsd:enumeration value="Legislation, Proposed Legislation, and Statutes"/>
          <xsd:enumeration value="Legislative Appropriations Requests"/>
          <xsd:enumeration value="Licenses and Licensing Information"/>
          <xsd:enumeration value="Mail and Telecommunication Listings"/>
          <xsd:enumeration value="Manuals and Instructions"/>
          <xsd:enumeration value="Maps"/>
          <xsd:enumeration value="Meeting Agendas"/>
          <xsd:enumeration value="Meeting Minutes"/>
          <xsd:enumeration value="Miscellaneous reports"/>
          <xsd:enumeration value="News or Press Releases"/>
          <xsd:enumeration value="Non-fiscal reports and studies"/>
          <xsd:enumeration value="Organization Charts"/>
          <xsd:enumeration value="Other publications"/>
          <xsd:enumeration value="Periodicals - Newsletters and Magazines"/>
          <xsd:enumeration value="Personnel Policies and Procedures"/>
          <xsd:enumeration value="Plans and Planning Information"/>
          <xsd:enumeration value="Programs and Services"/>
          <xsd:enumeration value="Reference materials"/>
          <xsd:enumeration value="Reports - Biennial or Annual"/>
          <xsd:enumeration value="Reports - Required Legislative"/>
          <xsd:enumeration value="Reports on Performance Measures"/>
          <xsd:enumeration value="Speeches and Papers"/>
          <xsd:enumeration value="Statistics"/>
          <xsd:enumeration value="Strategic Plans"/>
          <xsd:enumeration value="Training Materials"/>
          <xsd:enumeration value="Web documents - Undefined"/>
        </xsd:restriction>
      </xsd:simpleType>
    </xsd:element>
    <xsd:element name="TaxKeywordTaxHTField" ma:index="22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3" nillable="true" ma:displayName="Taxonomy Catch All Column" ma:hidden="true" ma:list="{17e8d30a-da91-4395-8dbc-c1e53e82d6c7}" ma:internalName="TaxCatchAll" ma:showField="CatchAllData" ma:web="1624d5a5-934e-431c-bdeb-2205adc159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F11B2C-4537-45EE-B4A3-7EFE28A2E196}"/>
</file>

<file path=customXml/itemProps2.xml><?xml version="1.0" encoding="utf-8"?>
<ds:datastoreItem xmlns:ds="http://schemas.openxmlformats.org/officeDocument/2006/customXml" ds:itemID="{F96232FD-AD43-4146-9B99-855ED5A1A465}"/>
</file>

<file path=customXml/itemProps3.xml><?xml version="1.0" encoding="utf-8"?>
<ds:datastoreItem xmlns:ds="http://schemas.openxmlformats.org/officeDocument/2006/customXml" ds:itemID="{BCF139B1-82C0-4E0B-BB22-543CAFA637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45667</TotalTime>
  <Words>264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TS101881352</vt:lpstr>
      <vt:lpstr>PDAA Maturity Matrix</vt:lpstr>
    </vt:vector>
  </TitlesOfParts>
  <Company>Texas Department of Information Resources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PDAA Maturity Matrix</dc:title>
  <dc:creator>Lisa Nowotny</dc:creator>
  <dc:description>PDAA Maturity Matrix</dc:description>
  <cp:lastModifiedBy>Jeff Kline</cp:lastModifiedBy>
  <cp:revision>289</cp:revision>
  <cp:lastPrinted>2013-08-01T17:12:43Z</cp:lastPrinted>
  <dcterms:created xsi:type="dcterms:W3CDTF">2013-07-22T17:51:42Z</dcterms:created>
  <dcterms:modified xsi:type="dcterms:W3CDTF">2014-07-08T14:33:50Z</dcterms:modified>
  <cp:category>2010 abstract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TC018813529991</vt:lpwstr>
  </property>
  <property fmtid="{D5CDD505-2E9C-101B-9397-08002B2CF9AE}" pid="3" name="ContentTypeId">
    <vt:lpwstr>0x010100BC37E061906B8D41B78466604C53C4AE</vt:lpwstr>
  </property>
  <property fmtid="{D5CDD505-2E9C-101B-9397-08002B2CF9AE}" pid="4" name="WorkflowChangePath">
    <vt:lpwstr>4e7f0d7b-af58-4d14-a711-25a4e8942f2a,5;4e7f0d7b-af58-4d14-a711-25a4e8942f2a,5;4e7f0d7b-af58-4d14-a711-25a4e8942f2a,5;4e7f0d7b-af58-4d14-a711-25a4e8942f2a,5;4e7f0d7b-af58-4d14-a711-25a4e8942f2a,5;4e7f0d7b-af58-4d14-a711-25a4e8942f2a,5;4e7f0d7b-af58-4d14-a711-25a4e8942f2a,5;</vt:lpwstr>
  </property>
</Properties>
</file>