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2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9" r:id="rId2"/>
    <p:sldId id="268" r:id="rId3"/>
    <p:sldId id="286" r:id="rId4"/>
    <p:sldId id="288" r:id="rId5"/>
    <p:sldId id="294" r:id="rId6"/>
    <p:sldId id="281" r:id="rId7"/>
    <p:sldId id="289" r:id="rId8"/>
    <p:sldId id="290" r:id="rId9"/>
    <p:sldId id="291" r:id="rId10"/>
    <p:sldId id="292" r:id="rId11"/>
    <p:sldId id="293" r:id="rId12"/>
    <p:sldId id="295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5" autoAdjust="0"/>
    <p:restoredTop sz="92090" autoAdjust="0"/>
  </p:normalViewPr>
  <p:slideViewPr>
    <p:cSldViewPr snapToGrid="0">
      <p:cViewPr varScale="1">
        <p:scale>
          <a:sx n="102" d="100"/>
          <a:sy n="102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769DF-2538-4DAD-AF2C-BE9775F778BD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2532C-D89B-4920-9F7C-48827BFB0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92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List of Azure Services by Region:  https://azure.microsoft.com/en-us/regions/services/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532C-D89B-4920-9F7C-48827BFB01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06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&amp; Subtitle 1 - Large Pink Rectangle Full Background - Logo in Lower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264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Bullets Slide 4 - Small Rectangle Pink &amp; Black Header - Logo Upper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" y="171450"/>
            <a:ext cx="10658475" cy="414338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569" y="1143000"/>
            <a:ext cx="11472862" cy="5400675"/>
          </a:xfrm>
        </p:spPr>
        <p:txBody>
          <a:bodyPr/>
          <a:lstStyle>
            <a:lvl1pPr algn="r">
              <a:defRPr>
                <a:latin typeface="Franklin Gothic Medium" panose="020B0603020102020204" pitchFamily="34" charset="0"/>
              </a:defRPr>
            </a:lvl1pPr>
            <a:lvl2pPr algn="r">
              <a:defRPr>
                <a:latin typeface="Franklin Gothic Medium Cond" panose="020B0606030402020204" pitchFamily="34" charset="0"/>
              </a:defRPr>
            </a:lvl2pPr>
            <a:lvl3pPr algn="r">
              <a:defRPr>
                <a:latin typeface="Franklin Gothic Book" panose="020B0503020102020204" pitchFamily="34" charset="0"/>
              </a:defRPr>
            </a:lvl3pPr>
            <a:lvl4pPr algn="r">
              <a:defRPr>
                <a:latin typeface="Franklin Gothic Book" panose="020B0503020102020204" pitchFamily="34" charset="0"/>
              </a:defRPr>
            </a:lvl4pPr>
            <a:lvl5pPr algn="r"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034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ullets Slide 5 - Top Quarter Swirl Pink Background Header - Logo Upper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047068" y="194644"/>
            <a:ext cx="5662613" cy="797248"/>
          </a:xfrm>
        </p:spPr>
        <p:txBody>
          <a:bodyPr>
            <a:normAutofit/>
          </a:bodyPr>
          <a:lstStyle>
            <a:lvl1pPr algn="ctr"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751308"/>
            <a:ext cx="10515600" cy="4792367"/>
          </a:xfrm>
        </p:spPr>
        <p:txBody>
          <a:bodyPr/>
          <a:lstStyle>
            <a:lvl1pPr algn="r">
              <a:defRPr>
                <a:latin typeface="Franklin Gothic Medium" panose="020B0603020102020204" pitchFamily="34" charset="0"/>
              </a:defRPr>
            </a:lvl1pPr>
            <a:lvl2pPr algn="r">
              <a:defRPr>
                <a:latin typeface="Franklin Gothic Medium Cond" panose="020B0606030402020204" pitchFamily="34" charset="0"/>
              </a:defRPr>
            </a:lvl2pPr>
            <a:lvl3pPr algn="r">
              <a:defRPr>
                <a:latin typeface="Franklin Gothic Book" panose="020B0503020102020204" pitchFamily="34" charset="0"/>
              </a:defRPr>
            </a:lvl3pPr>
            <a:lvl4pPr algn="r">
              <a:defRPr>
                <a:latin typeface="Franklin Gothic Book" panose="020B0503020102020204" pitchFamily="34" charset="0"/>
              </a:defRPr>
            </a:lvl4pPr>
            <a:lvl5pPr algn="r"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592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ullets Slide 5 - Top Quarter Swirl Black &amp; Pink Background Header - Logo Upper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047068" y="194644"/>
            <a:ext cx="5662613" cy="797248"/>
          </a:xfrm>
        </p:spPr>
        <p:txBody>
          <a:bodyPr>
            <a:normAutofit/>
          </a:bodyPr>
          <a:lstStyle>
            <a:lvl1pPr algn="ctr"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751308"/>
            <a:ext cx="10515600" cy="4792367"/>
          </a:xfrm>
        </p:spPr>
        <p:txBody>
          <a:bodyPr/>
          <a:lstStyle>
            <a:lvl1pPr algn="r">
              <a:defRPr>
                <a:latin typeface="Franklin Gothic Medium" panose="020B0603020102020204" pitchFamily="34" charset="0"/>
              </a:defRPr>
            </a:lvl1pPr>
            <a:lvl2pPr algn="r">
              <a:defRPr>
                <a:latin typeface="Franklin Gothic Medium Cond" panose="020B0606030402020204" pitchFamily="34" charset="0"/>
              </a:defRPr>
            </a:lvl2pPr>
            <a:lvl3pPr algn="r">
              <a:defRPr>
                <a:latin typeface="Franklin Gothic Book" panose="020B0503020102020204" pitchFamily="34" charset="0"/>
              </a:defRPr>
            </a:lvl3pPr>
            <a:lvl4pPr algn="r">
              <a:defRPr>
                <a:latin typeface="Franklin Gothic Book" panose="020B0503020102020204" pitchFamily="34" charset="0"/>
              </a:defRPr>
            </a:lvl4pPr>
            <a:lvl5pPr algn="r"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956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&amp; Text Slide 1 - Swirl Pink Top Half Header - Logo Upper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400425"/>
            <a:ext cx="10515600" cy="1162050"/>
          </a:xfrm>
        </p:spPr>
        <p:txBody>
          <a:bodyPr anchor="b"/>
          <a:lstStyle>
            <a:lvl1pPr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95421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0468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&amp; Text Slide 2 - Swirl Pink &amp; Black Top Half Header - Logo Upper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400425"/>
            <a:ext cx="10515600" cy="1162050"/>
          </a:xfrm>
        </p:spPr>
        <p:txBody>
          <a:bodyPr anchor="b"/>
          <a:lstStyle>
            <a:lvl1pPr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95421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0296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&amp; Side-by-Side Content 1 - Master Title Below Header - Small Pink Rectangle Header - Logo Upper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5825"/>
            <a:ext cx="10515600" cy="804863"/>
          </a:xfrm>
        </p:spPr>
        <p:txBody>
          <a:bodyPr/>
          <a:lstStyle>
            <a:lvl1pPr>
              <a:defRPr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75200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775200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436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&amp; Side-by-Side Content 2 - Master Title Below Header - Small Pink &amp; Black Rectangle Header - Logo Upper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5825"/>
            <a:ext cx="10515600" cy="804863"/>
          </a:xfrm>
        </p:spPr>
        <p:txBody>
          <a:bodyPr/>
          <a:lstStyle>
            <a:lvl1pPr>
              <a:defRPr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75200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775200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313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&amp; Side-by-Side Content 3 - Master Title on Header Image - Small Pink &amp; Black Rectangle Header - Logo Upper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13" y="114301"/>
            <a:ext cx="105156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071563"/>
            <a:ext cx="5181600" cy="5529262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71563"/>
            <a:ext cx="5181600" cy="5529262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196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&amp; Side-by-Side Content 4 - Master Title on Header Image - Small Pink Rectangle Header - Logo Upper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13" y="114301"/>
            <a:ext cx="105156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071563"/>
            <a:ext cx="5181600" cy="5529262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71563"/>
            <a:ext cx="5181600" cy="5529262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98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&amp; Side-by-Side Content 5 - Master Title on Header Image - Small Pink Swirl Header - Logo Upper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4301"/>
            <a:ext cx="804233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73817"/>
            <a:ext cx="5181600" cy="4927008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73817"/>
            <a:ext cx="5181600" cy="4927008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2DB007-E00C-4843-98FC-FC4011173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49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&amp; Subtitle 2 - Large Pink &amp; Black Rectangle Full Background - Logo in Lower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54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&amp; Side-by-Side Content 6 - Master Title on Header Image - Small Black &amp; Pink Swirl Header - Logo Upper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4301"/>
            <a:ext cx="804233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73817"/>
            <a:ext cx="5181600" cy="4927008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73817"/>
            <a:ext cx="5181600" cy="4927008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502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1 - Master Title on Header Image - Large Pink Rectangle Header - Logo Upper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4313" y="214313"/>
            <a:ext cx="6200775" cy="1476375"/>
          </a:xfrm>
        </p:spPr>
        <p:txBody>
          <a:bodyPr>
            <a:normAutofit/>
          </a:bodyPr>
          <a:lstStyle>
            <a:lvl1pPr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84858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2 - Master Title on Header Image - Large Pink &amp; Black Rectangle Header - Logo Upper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4313" y="214313"/>
            <a:ext cx="6200775" cy="1476375"/>
          </a:xfrm>
        </p:spPr>
        <p:txBody>
          <a:bodyPr>
            <a:normAutofit/>
          </a:bodyPr>
          <a:lstStyle>
            <a:lvl1pPr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1943390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3 - Master Title on Header Image - Large Pink Swirl Header - Logo Upper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4313" y="214313"/>
            <a:ext cx="6200775" cy="1476375"/>
          </a:xfrm>
        </p:spPr>
        <p:txBody>
          <a:bodyPr>
            <a:normAutofit/>
          </a:bodyPr>
          <a:lstStyle>
            <a:lvl1pPr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27626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4 - Master Title on Header Image - Large Pink &amp; Black Swirl Header - Logo Upper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4313" y="214313"/>
            <a:ext cx="6200775" cy="1476375"/>
          </a:xfrm>
        </p:spPr>
        <p:txBody>
          <a:bodyPr>
            <a:normAutofit/>
          </a:bodyPr>
          <a:lstStyle>
            <a:lvl1pPr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46248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5 - Master Title on Header Image - Small Pink Swirl Header - Logo Upper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5242" y="214313"/>
            <a:ext cx="6200775" cy="917063"/>
          </a:xfrm>
        </p:spPr>
        <p:txBody>
          <a:bodyPr>
            <a:normAutofit/>
          </a:bodyPr>
          <a:lstStyle>
            <a:lvl1pPr algn="ctr"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2DB007-E00C-4843-98FC-FC4011173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3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6 - Master Title on Header Image - Small Pink &amp; Black Swirl Header - Logo Upper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5242" y="214313"/>
            <a:ext cx="6200775" cy="917063"/>
          </a:xfrm>
        </p:spPr>
        <p:txBody>
          <a:bodyPr>
            <a:normAutofit/>
          </a:bodyPr>
          <a:lstStyle>
            <a:lvl1pPr algn="ctr"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793084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1 - Pink Rectangle Full Background - Logo Bottom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171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2 - Pink &amp; Black Rectangle Full Background - Logo Bottom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9610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3 - Pink Swirl Full Background - Logo Bottom Lef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55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&amp; Subtitle 3 - Large Pink Swirl Full Background - Logo in Lower Lef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2DB007-E00C-4843-98FC-FC4011173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268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4 - Pink &amp; Black Swirl Full Background - Logo Bottom Lef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6441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5 - Pink Swirl Full Background - Logo Bottom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1780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6 - Pink &amp; Black Swirl Full Background - Logo Bottom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401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Left Column Title &amp; Text - Right Column Bulleted List - Pink Rectangle Small Header - Logo Top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100141"/>
            <a:ext cx="3932237" cy="1600200"/>
          </a:xfrm>
        </p:spPr>
        <p:txBody>
          <a:bodyPr anchor="b"/>
          <a:lstStyle>
            <a:lvl1pPr>
              <a:defRPr sz="3200"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1100142"/>
            <a:ext cx="6172200" cy="5403850"/>
          </a:xfrm>
        </p:spPr>
        <p:txBody>
          <a:bodyPr/>
          <a:lstStyle>
            <a:lvl1pPr>
              <a:defRPr sz="3200">
                <a:latin typeface="Franklin Gothic Heavy" panose="020B0903020102020204" pitchFamily="34" charset="0"/>
              </a:defRPr>
            </a:lvl1pPr>
            <a:lvl2pPr>
              <a:defRPr sz="2800">
                <a:latin typeface="Franklin Gothic Medium" panose="020B0603020102020204" pitchFamily="34" charset="0"/>
              </a:defRPr>
            </a:lvl2pPr>
            <a:lvl3pPr>
              <a:defRPr sz="2400">
                <a:latin typeface="Franklin Gothic Book" panose="020B0503020102020204" pitchFamily="34" charset="0"/>
              </a:defRPr>
            </a:lvl3pPr>
            <a:lvl4pPr>
              <a:defRPr sz="2000">
                <a:latin typeface="Franklin Gothic Book" panose="020B0503020102020204" pitchFamily="34" charset="0"/>
              </a:defRPr>
            </a:lvl4pPr>
            <a:lvl5pPr>
              <a:defRPr sz="2000"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00341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Franklin Gothic Book" panose="020B0503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2DB007-E00C-4843-98FC-FC4011173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816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Left Column Title &amp; Text - Right Column Bulleted List - Black &amp; Pink Rectangle Small Header - Logo Top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100141"/>
            <a:ext cx="3932237" cy="1600200"/>
          </a:xfrm>
        </p:spPr>
        <p:txBody>
          <a:bodyPr anchor="b"/>
          <a:lstStyle>
            <a:lvl1pPr>
              <a:defRPr sz="3200"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1100142"/>
            <a:ext cx="6172200" cy="5403850"/>
          </a:xfrm>
        </p:spPr>
        <p:txBody>
          <a:bodyPr/>
          <a:lstStyle>
            <a:lvl1pPr>
              <a:defRPr sz="3200">
                <a:latin typeface="Franklin Gothic Heavy" panose="020B0903020102020204" pitchFamily="34" charset="0"/>
              </a:defRPr>
            </a:lvl1pPr>
            <a:lvl2pPr>
              <a:defRPr sz="2800">
                <a:latin typeface="Franklin Gothic Medium" panose="020B0603020102020204" pitchFamily="34" charset="0"/>
              </a:defRPr>
            </a:lvl2pPr>
            <a:lvl3pPr>
              <a:defRPr sz="2400">
                <a:latin typeface="Franklin Gothic Book" panose="020B0503020102020204" pitchFamily="34" charset="0"/>
              </a:defRPr>
            </a:lvl3pPr>
            <a:lvl4pPr>
              <a:defRPr sz="2000">
                <a:latin typeface="Franklin Gothic Book" panose="020B0503020102020204" pitchFamily="34" charset="0"/>
              </a:defRPr>
            </a:lvl4pPr>
            <a:lvl5pPr>
              <a:defRPr sz="2000"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00341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Franklin Gothic Book" panose="020B0503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42020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Left Column Title &amp; Text - Right Column Picture - Pink Rectangle Small Header - Logo Top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130304"/>
            <a:ext cx="3932237" cy="11947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130305"/>
            <a:ext cx="6172200" cy="54419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25050"/>
            <a:ext cx="3932237" cy="424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2DB007-E00C-4843-98FC-FC4011173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395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Left Column Title &amp; Text - Right Column Picture - Pink &amp; Black Rectangle Small Header - Logo Top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130304"/>
            <a:ext cx="3932237" cy="11947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130305"/>
            <a:ext cx="6172200" cy="54419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25050"/>
            <a:ext cx="3932237" cy="424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476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&amp; Vertical Text 1 - Pink Rectangle Small Header - Logo Top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4412"/>
            <a:ext cx="10515600" cy="676275"/>
          </a:xfrm>
        </p:spPr>
        <p:txBody>
          <a:bodyPr/>
          <a:lstStyle>
            <a:lvl1pPr>
              <a:defRPr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4"/>
            <a:ext cx="10515600" cy="4860925"/>
          </a:xfrm>
        </p:spPr>
        <p:txBody>
          <a:bodyPr vert="eaVert"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2639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&amp; Vertical Text 2 - Pink &amp; Black Rectangle Small Header - Logo Top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4412"/>
            <a:ext cx="10515600" cy="676275"/>
          </a:xfrm>
        </p:spPr>
        <p:txBody>
          <a:bodyPr/>
          <a:lstStyle>
            <a:lvl1pPr>
              <a:defRPr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4"/>
            <a:ext cx="10515600" cy="4860925"/>
          </a:xfrm>
        </p:spPr>
        <p:txBody>
          <a:bodyPr vert="eaVert"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572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&amp; Subtitle 4 - Large Pink &amp; Black Swirl Full Background - Logo in Lower Lef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6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&amp; Subtitle 5 - Large Pink Swirl Full Background - Logo in Lower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985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&amp; Subtitle 6 - Large Pink &amp; Black Swirl Full Background - Logo in Lower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425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Bullets Slide 1 - Top Half Swirl Pink Background Header - Logo Upper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5662613" cy="1663700"/>
          </a:xfrm>
        </p:spPr>
        <p:txBody>
          <a:bodyPr>
            <a:normAutofit/>
          </a:bodyPr>
          <a:lstStyle>
            <a:lvl1pPr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14625"/>
            <a:ext cx="10515600" cy="3829050"/>
          </a:xfrm>
        </p:spPr>
        <p:txBody>
          <a:bodyPr/>
          <a:lstStyle>
            <a:lvl1pPr algn="r">
              <a:defRPr>
                <a:latin typeface="Franklin Gothic Medium" panose="020B0603020102020204" pitchFamily="34" charset="0"/>
              </a:defRPr>
            </a:lvl1pPr>
            <a:lvl2pPr algn="r">
              <a:defRPr>
                <a:latin typeface="Franklin Gothic Medium Cond" panose="020B0606030402020204" pitchFamily="34" charset="0"/>
              </a:defRPr>
            </a:lvl2pPr>
            <a:lvl3pPr algn="r">
              <a:defRPr>
                <a:latin typeface="Franklin Gothic Book" panose="020B0503020102020204" pitchFamily="34" charset="0"/>
              </a:defRPr>
            </a:lvl3pPr>
            <a:lvl4pPr algn="r">
              <a:defRPr>
                <a:latin typeface="Franklin Gothic Book" panose="020B0503020102020204" pitchFamily="34" charset="0"/>
              </a:defRPr>
            </a:lvl4pPr>
            <a:lvl5pPr algn="r"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102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Bullets Slide 2 - Top Half Swirl Pink &amp; Black Background Header - Logo Upper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5662613" cy="1663700"/>
          </a:xfrm>
        </p:spPr>
        <p:txBody>
          <a:bodyPr>
            <a:normAutofit/>
          </a:bodyPr>
          <a:lstStyle>
            <a:lvl1pPr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14625"/>
            <a:ext cx="10515600" cy="3829050"/>
          </a:xfrm>
        </p:spPr>
        <p:txBody>
          <a:bodyPr/>
          <a:lstStyle>
            <a:lvl1pPr algn="r">
              <a:defRPr>
                <a:latin typeface="Franklin Gothic Medium" panose="020B0603020102020204" pitchFamily="34" charset="0"/>
              </a:defRPr>
            </a:lvl1pPr>
            <a:lvl2pPr algn="r">
              <a:defRPr>
                <a:latin typeface="Franklin Gothic Medium Cond" panose="020B0606030402020204" pitchFamily="34" charset="0"/>
              </a:defRPr>
            </a:lvl2pPr>
            <a:lvl3pPr algn="r">
              <a:defRPr>
                <a:latin typeface="Franklin Gothic Book" panose="020B0503020102020204" pitchFamily="34" charset="0"/>
              </a:defRPr>
            </a:lvl3pPr>
            <a:lvl4pPr algn="r">
              <a:defRPr>
                <a:latin typeface="Franklin Gothic Book" panose="020B0503020102020204" pitchFamily="34" charset="0"/>
              </a:defRPr>
            </a:lvl4pPr>
            <a:lvl5pPr algn="r"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45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Bullets Slide 3 - Small Rectangle Pink Header - Logo Upper Right Corn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" y="171450"/>
            <a:ext cx="10658475" cy="414338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569" y="1143000"/>
            <a:ext cx="11472862" cy="5400675"/>
          </a:xfrm>
        </p:spPr>
        <p:txBody>
          <a:bodyPr/>
          <a:lstStyle>
            <a:lvl1pPr algn="r">
              <a:defRPr>
                <a:latin typeface="Franklin Gothic Medium" panose="020B0603020102020204" pitchFamily="34" charset="0"/>
              </a:defRPr>
            </a:lvl1pPr>
            <a:lvl2pPr algn="r">
              <a:defRPr>
                <a:latin typeface="Franklin Gothic Medium Cond" panose="020B0606030402020204" pitchFamily="34" charset="0"/>
              </a:defRPr>
            </a:lvl2pPr>
            <a:lvl3pPr algn="r">
              <a:defRPr>
                <a:latin typeface="Franklin Gothic Book" panose="020B0503020102020204" pitchFamily="34" charset="0"/>
              </a:defRPr>
            </a:lvl3pPr>
            <a:lvl4pPr algn="r">
              <a:defRPr>
                <a:latin typeface="Franklin Gothic Book" panose="020B0503020102020204" pitchFamily="34" charset="0"/>
              </a:defRPr>
            </a:lvl4pPr>
            <a:lvl5pPr algn="r"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2DB007-E00C-4843-98FC-FC40111737B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08" y="6081268"/>
            <a:ext cx="2318010" cy="55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91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0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28588"/>
            <a:ext cx="10515600" cy="485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100138"/>
            <a:ext cx="10515600" cy="551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DB007-E00C-4843-98FC-FC4011173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3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50" r:id="rId7"/>
    <p:sldLayoutId id="2147483665" r:id="rId8"/>
    <p:sldLayoutId id="2147483666" r:id="rId9"/>
    <p:sldLayoutId id="2147483667" r:id="rId10"/>
    <p:sldLayoutId id="2147483683" r:id="rId11"/>
    <p:sldLayoutId id="2147483684" r:id="rId12"/>
    <p:sldLayoutId id="2147483651" r:id="rId13"/>
    <p:sldLayoutId id="2147483668" r:id="rId14"/>
    <p:sldLayoutId id="2147483652" r:id="rId15"/>
    <p:sldLayoutId id="2147483669" r:id="rId16"/>
    <p:sldLayoutId id="2147483670" r:id="rId17"/>
    <p:sldLayoutId id="2147483671" r:id="rId18"/>
    <p:sldLayoutId id="2147483685" r:id="rId19"/>
    <p:sldLayoutId id="2147483686" r:id="rId20"/>
    <p:sldLayoutId id="2147483654" r:id="rId21"/>
    <p:sldLayoutId id="2147483672" r:id="rId22"/>
    <p:sldLayoutId id="2147483673" r:id="rId23"/>
    <p:sldLayoutId id="2147483674" r:id="rId24"/>
    <p:sldLayoutId id="2147483687" r:id="rId25"/>
    <p:sldLayoutId id="2147483688" r:id="rId26"/>
    <p:sldLayoutId id="2147483655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56" r:id="rId33"/>
    <p:sldLayoutId id="2147483680" r:id="rId34"/>
    <p:sldLayoutId id="2147483657" r:id="rId35"/>
    <p:sldLayoutId id="2147483681" r:id="rId36"/>
    <p:sldLayoutId id="2147483658" r:id="rId37"/>
    <p:sldLayoutId id="2147483682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ranklin Gothic Heavy" panose="020B09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anklin Gothic Medium Cond" panose="020B06060304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15877"/>
            <a:ext cx="9144000" cy="2387600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prstClr val="black"/>
                </a:solidFill>
              </a:rPr>
              <a:t>DIR Technology Forum: </a:t>
            </a:r>
            <a:br>
              <a:rPr lang="en-US" sz="5400" dirty="0">
                <a:solidFill>
                  <a:prstClr val="black"/>
                </a:solidFill>
              </a:rPr>
            </a:br>
            <a:br>
              <a:rPr lang="en-US" sz="5400" dirty="0">
                <a:solidFill>
                  <a:prstClr val="black"/>
                </a:solidFill>
              </a:rPr>
            </a:br>
            <a:r>
              <a:rPr lang="en-US" sz="2800" dirty="0">
                <a:solidFill>
                  <a:prstClr val="black"/>
                </a:solidFill>
              </a:rPr>
              <a:t>Ed Kelly, Statewide Data Coordinator</a:t>
            </a:r>
            <a:br>
              <a:rPr lang="en-US" sz="2800" dirty="0">
                <a:solidFill>
                  <a:prstClr val="black"/>
                </a:solidFill>
              </a:rPr>
            </a:br>
            <a:r>
              <a:rPr lang="en-US" sz="2800" dirty="0">
                <a:solidFill>
                  <a:prstClr val="black"/>
                </a:solidFill>
              </a:rPr>
              <a:t>Larry Clark, Data Analytics Practice Lead</a:t>
            </a:r>
            <a:br>
              <a:rPr lang="en-US" sz="2800" dirty="0">
                <a:solidFill>
                  <a:prstClr val="black"/>
                </a:solidFill>
              </a:rPr>
            </a:br>
            <a:br>
              <a:rPr lang="en-US" sz="2800" dirty="0">
                <a:solidFill>
                  <a:prstClr val="black"/>
                </a:solidFill>
              </a:rPr>
            </a:br>
            <a:r>
              <a:rPr lang="en-US" sz="2800" dirty="0">
                <a:solidFill>
                  <a:prstClr val="black"/>
                </a:solidFill>
              </a:rPr>
              <a:t>Agile Analytics for Government - October 11, 2016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273" y="5531835"/>
            <a:ext cx="3613353" cy="85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00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/>
              <a:t>Excel Integration</a:t>
            </a:r>
          </a:p>
          <a:p>
            <a:pPr lvl="1" algn="l"/>
            <a:r>
              <a:rPr lang="en-US" dirty="0"/>
              <a:t>Agency, heavy spreadsheet usage, (financial data)</a:t>
            </a:r>
          </a:p>
          <a:p>
            <a:pPr lvl="1" algn="l"/>
            <a:r>
              <a:rPr lang="en-US" dirty="0"/>
              <a:t>Tool allowed for easy multiple CSV file concatenation</a:t>
            </a:r>
          </a:p>
          <a:p>
            <a:pPr lvl="1" algn="l"/>
            <a:r>
              <a:rPr lang="en-US" dirty="0"/>
              <a:t>Allowed bypass of existing  BI application process to display dashboard</a:t>
            </a:r>
          </a:p>
          <a:p>
            <a:pPr lvl="1" algn="l"/>
            <a:r>
              <a:rPr lang="en-US" dirty="0"/>
              <a:t>Long term potential for eliminating redundant IT steps</a:t>
            </a:r>
          </a:p>
          <a:p>
            <a:pPr lvl="1" algn="l"/>
            <a:endParaRPr lang="en-US" dirty="0"/>
          </a:p>
          <a:p>
            <a:pPr algn="l"/>
            <a:r>
              <a:rPr lang="en-US" dirty="0"/>
              <a:t>Administration Functionality</a:t>
            </a:r>
          </a:p>
          <a:p>
            <a:pPr lvl="1" algn="l"/>
            <a:r>
              <a:rPr lang="en-US" dirty="0"/>
              <a:t>Fast setup, discovered data relationships automatically</a:t>
            </a:r>
          </a:p>
          <a:p>
            <a:pPr lvl="1" algn="l"/>
            <a:r>
              <a:rPr lang="en-US" dirty="0"/>
              <a:t>Easy to setup user access, team access capabilities</a:t>
            </a:r>
          </a:p>
          <a:p>
            <a:pPr lvl="1" algn="l"/>
            <a:r>
              <a:rPr lang="en-US" dirty="0"/>
              <a:t>Integrates with Visual Studio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980" y="5372100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13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DSHS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/>
              <a:t>Automation of Manual Processing – Federal Reporting</a:t>
            </a:r>
          </a:p>
          <a:p>
            <a:pPr lvl="1" algn="l"/>
            <a:r>
              <a:rPr lang="en-US" sz="2800" dirty="0"/>
              <a:t>Existing process entailed multiple manual steps </a:t>
            </a:r>
          </a:p>
          <a:p>
            <a:pPr lvl="1" algn="l"/>
            <a:r>
              <a:rPr lang="en-US" sz="2800" dirty="0"/>
              <a:t>Required  multiple tools and platforms</a:t>
            </a:r>
          </a:p>
          <a:p>
            <a:pPr lvl="1" algn="l"/>
            <a:r>
              <a:rPr lang="en-US" sz="2800" dirty="0"/>
              <a:t>Highly time consuming, 4 days/month </a:t>
            </a:r>
          </a:p>
          <a:p>
            <a:pPr lvl="1" algn="l"/>
            <a:endParaRPr lang="en-US" sz="2800" dirty="0"/>
          </a:p>
          <a:p>
            <a:pPr algn="l"/>
            <a:r>
              <a:rPr lang="en-US" sz="3200" dirty="0"/>
              <a:t>Ability to quickly address report formatting changes</a:t>
            </a:r>
          </a:p>
          <a:p>
            <a:pPr lvl="1" algn="l"/>
            <a:r>
              <a:rPr lang="en-US" sz="2800" dirty="0"/>
              <a:t>Federal requirements changing at least annually</a:t>
            </a:r>
          </a:p>
          <a:p>
            <a:pPr lvl="1" algn="l"/>
            <a:r>
              <a:rPr lang="en-US" sz="2800" dirty="0"/>
              <a:t>Ability to respond/react and meet deadlines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980" y="5372100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29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0139" y="2069894"/>
            <a:ext cx="9144000" cy="1097376"/>
          </a:xfrm>
        </p:spPr>
        <p:txBody>
          <a:bodyPr anchor="t"/>
          <a:lstStyle/>
          <a:p>
            <a:r>
              <a:rPr lang="en-US" dirty="0"/>
              <a:t>Questions &amp; Answers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294" y="5705060"/>
            <a:ext cx="3239296" cy="76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91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Business Analytics and Reporting Pilot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l">
              <a:buNone/>
            </a:pPr>
            <a:r>
              <a:rPr lang="en-US" sz="3600" u="sng" dirty="0">
                <a:solidFill>
                  <a:prstClr val="black"/>
                </a:solidFill>
              </a:rPr>
              <a:t>Overall Common Value Propositions</a:t>
            </a:r>
          </a:p>
          <a:p>
            <a:pPr lvl="1" algn="l"/>
            <a:endParaRPr lang="en-US" sz="3200" dirty="0">
              <a:solidFill>
                <a:prstClr val="black"/>
              </a:solidFill>
            </a:endParaRPr>
          </a:p>
          <a:p>
            <a:pPr lvl="1" algn="l"/>
            <a:r>
              <a:rPr lang="en-US" sz="3200" dirty="0">
                <a:solidFill>
                  <a:prstClr val="black"/>
                </a:solidFill>
              </a:rPr>
              <a:t>Clarity</a:t>
            </a:r>
          </a:p>
          <a:p>
            <a:pPr lvl="1" algn="l"/>
            <a:r>
              <a:rPr lang="en-US" sz="3200" dirty="0">
                <a:solidFill>
                  <a:prstClr val="black"/>
                </a:solidFill>
              </a:rPr>
              <a:t>Visibility/Insight</a:t>
            </a:r>
          </a:p>
          <a:p>
            <a:pPr lvl="1" algn="l"/>
            <a:r>
              <a:rPr lang="en-US" sz="3200" dirty="0">
                <a:solidFill>
                  <a:prstClr val="black"/>
                </a:solidFill>
              </a:rPr>
              <a:t>Reporting/Dashboard</a:t>
            </a:r>
          </a:p>
          <a:p>
            <a:pPr lvl="1" algn="l"/>
            <a:r>
              <a:rPr lang="en-US" sz="3200" dirty="0">
                <a:solidFill>
                  <a:prstClr val="black"/>
                </a:solidFill>
              </a:rPr>
              <a:t>Learning</a:t>
            </a:r>
          </a:p>
          <a:p>
            <a:pPr lvl="1" algn="l"/>
            <a:r>
              <a:rPr lang="en-US" sz="3200" dirty="0">
                <a:solidFill>
                  <a:prstClr val="black"/>
                </a:solidFill>
              </a:rPr>
              <a:t>Success</a:t>
            </a:r>
          </a:p>
          <a:p>
            <a:pPr lvl="1" algn="l"/>
            <a:endParaRPr lang="en-US" dirty="0">
              <a:solidFill>
                <a:prstClr val="black"/>
              </a:solidFill>
            </a:endParaRPr>
          </a:p>
          <a:p>
            <a:pPr lvl="0" algn="l"/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08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2750" y="1430996"/>
            <a:ext cx="11366500" cy="40214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dist="63500" dir="2700000" algn="tl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DIR Pilot Timeline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12750" y="1429084"/>
          <a:ext cx="11366500" cy="408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Worksheet" r:id="rId3" imgW="11366500" imgH="4089400" progId="Excel.Sheet.12">
                  <p:embed/>
                </p:oleObj>
              </mc:Choice>
              <mc:Fallback>
                <p:oleObj name="Worksheet" r:id="rId3" imgW="11366500" imgH="4089400" progId="Excel.Sheet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2750" y="1429084"/>
                        <a:ext cx="11366500" cy="408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615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Business Analytics and Reporting Pilot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478" y="1167713"/>
            <a:ext cx="11472862" cy="5400675"/>
          </a:xfrm>
        </p:spPr>
        <p:txBody>
          <a:bodyPr/>
          <a:lstStyle/>
          <a:p>
            <a:pPr marL="0" indent="0" algn="l">
              <a:buNone/>
            </a:pPr>
            <a:r>
              <a:rPr lang="en-US" sz="3600" u="sng" dirty="0"/>
              <a:t>Individual Agency – Recognized Value</a:t>
            </a:r>
          </a:p>
          <a:p>
            <a:pPr marL="0" indent="0" algn="l">
              <a:buNone/>
            </a:pPr>
            <a:endParaRPr lang="en-US" dirty="0"/>
          </a:p>
          <a:p>
            <a:pPr algn="l"/>
            <a:r>
              <a:rPr lang="en-US" dirty="0">
                <a:solidFill>
                  <a:srgbClr val="00B050"/>
                </a:solidFill>
              </a:rPr>
              <a:t>TABC</a:t>
            </a:r>
            <a:r>
              <a:rPr lang="en-US" dirty="0"/>
              <a:t> – Validation, Geospatial Analytics</a:t>
            </a:r>
          </a:p>
          <a:p>
            <a:pPr algn="l"/>
            <a:r>
              <a:rPr lang="en-US" dirty="0">
                <a:solidFill>
                  <a:srgbClr val="00B050"/>
                </a:solidFill>
              </a:rPr>
              <a:t>TDLR</a:t>
            </a:r>
            <a:r>
              <a:rPr lang="en-US" dirty="0"/>
              <a:t> - Text Analytics, Mobile Capability</a:t>
            </a:r>
          </a:p>
          <a:p>
            <a:pPr algn="l"/>
            <a:r>
              <a:rPr lang="en-US" dirty="0">
                <a:solidFill>
                  <a:srgbClr val="00B050"/>
                </a:solidFill>
              </a:rPr>
              <a:t>CSEC </a:t>
            </a:r>
            <a:r>
              <a:rPr lang="en-US" dirty="0"/>
              <a:t>– Dashboards (Poison Control), Geospatial Analytics (911)</a:t>
            </a:r>
          </a:p>
          <a:p>
            <a:pPr algn="l"/>
            <a:r>
              <a:rPr lang="en-US" dirty="0">
                <a:solidFill>
                  <a:srgbClr val="00B050"/>
                </a:solidFill>
              </a:rPr>
              <a:t>DIR</a:t>
            </a:r>
            <a:r>
              <a:rPr lang="en-US" dirty="0"/>
              <a:t> – Excel Integration, Administration Functionality</a:t>
            </a:r>
          </a:p>
          <a:p>
            <a:pPr algn="l"/>
            <a:r>
              <a:rPr lang="en-US" dirty="0">
                <a:solidFill>
                  <a:srgbClr val="00B050"/>
                </a:solidFill>
              </a:rPr>
              <a:t>DSHS</a:t>
            </a:r>
            <a:r>
              <a:rPr lang="en-US" dirty="0"/>
              <a:t> – Automation, Agility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120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Alignment to Statewide Data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/>
              <a:t>State Strategic Plan</a:t>
            </a:r>
          </a:p>
          <a:p>
            <a:pPr lvl="1" algn="l"/>
            <a:r>
              <a:rPr lang="en-US" dirty="0"/>
              <a:t>Data Utility</a:t>
            </a:r>
          </a:p>
          <a:p>
            <a:pPr algn="l"/>
            <a:r>
              <a:rPr lang="en-US" dirty="0"/>
              <a:t>Recognizing Value and Results</a:t>
            </a:r>
          </a:p>
          <a:p>
            <a:pPr lvl="1" algn="l"/>
            <a:r>
              <a:rPr lang="en-US" dirty="0"/>
              <a:t>Agile</a:t>
            </a:r>
          </a:p>
          <a:p>
            <a:pPr algn="l"/>
            <a:r>
              <a:rPr lang="en-US" dirty="0"/>
              <a:t>Leverage Data to Drive Business Decisions</a:t>
            </a:r>
          </a:p>
          <a:p>
            <a:pPr lvl="1" algn="l"/>
            <a:r>
              <a:rPr lang="en-US" dirty="0"/>
              <a:t>Understand Data, Understand Business </a:t>
            </a:r>
          </a:p>
        </p:txBody>
      </p:sp>
    </p:spTree>
    <p:extLst>
      <p:ext uri="{BB962C8B-B14F-4D97-AF65-F5344CB8AC3E}">
        <p14:creationId xmlns:p14="http://schemas.microsoft.com/office/powerpoint/2010/main" val="1515819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Cloud Data Platform</a:t>
            </a:r>
          </a:p>
        </p:txBody>
      </p:sp>
      <p:sp>
        <p:nvSpPr>
          <p:cNvPr id="5" name="Rectangle 4"/>
          <p:cNvSpPr/>
          <p:nvPr/>
        </p:nvSpPr>
        <p:spPr>
          <a:xfrm>
            <a:off x="159026" y="5929401"/>
            <a:ext cx="2845431" cy="80081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68" y="1143000"/>
            <a:ext cx="10126265" cy="540067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361726" y="2425149"/>
            <a:ext cx="7429737" cy="3617841"/>
            <a:chOff x="2361726" y="2425149"/>
            <a:chExt cx="7429737" cy="3617841"/>
          </a:xfrm>
        </p:grpSpPr>
        <p:sp>
          <p:nvSpPr>
            <p:cNvPr id="6" name="Oval 5"/>
            <p:cNvSpPr/>
            <p:nvPr/>
          </p:nvSpPr>
          <p:spPr>
            <a:xfrm>
              <a:off x="2413789" y="4163076"/>
              <a:ext cx="1385799" cy="57363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118718" y="3269707"/>
              <a:ext cx="1548611" cy="57363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6200123" y="4163076"/>
              <a:ext cx="1541040" cy="57363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069627" y="2425149"/>
              <a:ext cx="1682079" cy="92007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361726" y="3235627"/>
              <a:ext cx="1500336" cy="63211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996740" y="5174027"/>
              <a:ext cx="1794723" cy="868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9622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TABC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569" y="1143000"/>
            <a:ext cx="10212302" cy="5400675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Have existing strong data ecosystem in place</a:t>
            </a:r>
          </a:p>
          <a:p>
            <a:pPr algn="l"/>
            <a:r>
              <a:rPr lang="en-US" dirty="0"/>
              <a:t>Gained additional insights to existing data </a:t>
            </a:r>
          </a:p>
          <a:p>
            <a:pPr lvl="1" algn="l"/>
            <a:r>
              <a:rPr lang="en-US" dirty="0"/>
              <a:t>First review, data showed potential disconnect to agency goals (find source of violations)</a:t>
            </a:r>
          </a:p>
          <a:p>
            <a:pPr lvl="1" algn="l"/>
            <a:r>
              <a:rPr lang="en-US" dirty="0"/>
              <a:t>Use case  - Alcohol violations for MIP, March spike</a:t>
            </a:r>
          </a:p>
          <a:p>
            <a:pPr lvl="1" algn="l"/>
            <a:r>
              <a:rPr lang="en-US" dirty="0"/>
              <a:t>Further drill down one additional level identified agency focus on goals  </a:t>
            </a:r>
          </a:p>
          <a:p>
            <a:pPr algn="l"/>
            <a:r>
              <a:rPr lang="en-US" dirty="0"/>
              <a:t>Geospatial capability/dashboard/heat maps</a:t>
            </a:r>
          </a:p>
          <a:p>
            <a:pPr lvl="1" algn="l"/>
            <a:r>
              <a:rPr lang="en-US" dirty="0"/>
              <a:t>Valuable, helps to paint picture</a:t>
            </a:r>
          </a:p>
          <a:p>
            <a:pPr lvl="1" algn="l"/>
            <a:r>
              <a:rPr lang="en-US" dirty="0"/>
              <a:t>Easy to understand, convey message</a:t>
            </a:r>
          </a:p>
          <a:p>
            <a:pPr algn="l"/>
            <a:r>
              <a:rPr lang="en-US" dirty="0"/>
              <a:t>Identified challenges of agency to agency data interoperability </a:t>
            </a:r>
          </a:p>
          <a:p>
            <a:pPr lvl="1" algn="l"/>
            <a:r>
              <a:rPr lang="en-US" dirty="0"/>
              <a:t>Time consuming, challenging process</a:t>
            </a:r>
          </a:p>
          <a:p>
            <a:pPr lvl="1" algn="l"/>
            <a:r>
              <a:rPr lang="en-US" dirty="0"/>
              <a:t>Non-standard MOU </a:t>
            </a:r>
          </a:p>
          <a:p>
            <a:pPr marL="457200" lvl="1" indent="0" algn="l">
              <a:buNone/>
            </a:pPr>
            <a:r>
              <a:rPr lang="en-US" dirty="0"/>
              <a:t> </a:t>
            </a:r>
          </a:p>
          <a:p>
            <a:pPr algn="l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980" y="5372100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13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TDLR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/>
              <a:t>TDLR data</a:t>
            </a:r>
          </a:p>
          <a:p>
            <a:pPr lvl="1" algn="l"/>
            <a:r>
              <a:rPr lang="en-US" dirty="0"/>
              <a:t>call center data, social media data  (TDLR internal survey) - (sentiment and topic analysis)</a:t>
            </a:r>
          </a:p>
          <a:p>
            <a:pPr lvl="1" algn="l"/>
            <a:r>
              <a:rPr lang="en-US" dirty="0"/>
              <a:t>Would use more surveys – b/c of automation </a:t>
            </a:r>
          </a:p>
          <a:p>
            <a:pPr algn="l"/>
            <a:r>
              <a:rPr lang="en-US" dirty="0"/>
              <a:t>Text Analytics - Surveys</a:t>
            </a:r>
          </a:p>
          <a:p>
            <a:pPr lvl="1" algn="l"/>
            <a:r>
              <a:rPr lang="en-US" dirty="0"/>
              <a:t>Previous manual process, read comments, automate using tool</a:t>
            </a:r>
          </a:p>
          <a:p>
            <a:pPr lvl="1" algn="l"/>
            <a:r>
              <a:rPr lang="en-US" dirty="0"/>
              <a:t>Consistent evaluation across all of the responses, </a:t>
            </a:r>
          </a:p>
          <a:p>
            <a:pPr lvl="1" algn="l"/>
            <a:r>
              <a:rPr lang="en-US" dirty="0"/>
              <a:t>Facilitated face to face meetings 5-6 through out state, online, Facebook, (licensees and public) 700,000 licensees (surveys)</a:t>
            </a:r>
          </a:p>
          <a:p>
            <a:pPr lvl="1" algn="l"/>
            <a:r>
              <a:rPr lang="en-US" dirty="0"/>
              <a:t>Consistent view of data</a:t>
            </a:r>
          </a:p>
          <a:p>
            <a:pPr algn="l"/>
            <a:r>
              <a:rPr lang="en-US" dirty="0"/>
              <a:t>Dashboards - Call Center data</a:t>
            </a:r>
          </a:p>
          <a:p>
            <a:pPr lvl="1" algn="l"/>
            <a:r>
              <a:rPr lang="en-US" dirty="0"/>
              <a:t>Visibility of calls vs emails vs. faxes (staff productivity), call volume shifting based on 31 programs, time of day, day of week (staffing planning, training)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647" y="5531126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48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CSEC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/>
              <a:t>Dashboards</a:t>
            </a:r>
          </a:p>
          <a:p>
            <a:pPr lvl="1" algn="l"/>
            <a:r>
              <a:rPr lang="en-US" dirty="0"/>
              <a:t>Value in seeing entire data for first time</a:t>
            </a:r>
          </a:p>
          <a:p>
            <a:pPr lvl="1" algn="l"/>
            <a:r>
              <a:rPr lang="en-US" dirty="0"/>
              <a:t>Dashboards allowed visibility</a:t>
            </a:r>
          </a:p>
          <a:p>
            <a:pPr lvl="1" algn="l"/>
            <a:r>
              <a:rPr lang="en-US" dirty="0"/>
              <a:t>Call center activity vs $ granted for operation</a:t>
            </a:r>
          </a:p>
          <a:p>
            <a:pPr algn="l"/>
            <a:r>
              <a:rPr lang="en-US" dirty="0"/>
              <a:t>Took program person to understand and glean insight</a:t>
            </a:r>
          </a:p>
          <a:p>
            <a:pPr algn="l"/>
            <a:r>
              <a:rPr lang="en-US" dirty="0"/>
              <a:t>Focus on programmatic metrics not performance metrics</a:t>
            </a:r>
          </a:p>
          <a:p>
            <a:pPr lvl="1" algn="l"/>
            <a:r>
              <a:rPr lang="en-US" dirty="0"/>
              <a:t>Centers focused on infrastructure measurements not on operation measurements</a:t>
            </a:r>
          </a:p>
          <a:p>
            <a:pPr algn="l"/>
            <a:r>
              <a:rPr lang="en-US" dirty="0"/>
              <a:t>Identified need for data/business analysts </a:t>
            </a:r>
          </a:p>
          <a:p>
            <a:pPr marL="457200" lvl="1" indent="0" algn="l">
              <a:buNone/>
            </a:pPr>
            <a:r>
              <a:rPr lang="en-US" dirty="0"/>
              <a:t> </a:t>
            </a:r>
          </a:p>
          <a:p>
            <a:pPr algn="l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980" y="5372100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02926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Title Slide - Title &amp; Bulleted List - Title on Header - Small Pink Rectangle Header - Logo in Top Right Cor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R_custom_template2" id="{1D95BC26-47A5-4B73-BBA2-87613B8C4657}" vid="{5C2128B3-CBBD-4F0A-90C8-290E476C763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37E061906B8D41B78466604C53C4AE" ma:contentTypeVersion="28" ma:contentTypeDescription="Create a new document." ma:contentTypeScope="" ma:versionID="b1fac3747e4839e2d4ffb6e4054a9b09">
  <xsd:schema xmlns:xsd="http://www.w3.org/2001/XMLSchema" xmlns:xs="http://www.w3.org/2001/XMLSchema" xmlns:p="http://schemas.microsoft.com/office/2006/metadata/properties" xmlns:ns2="1624d5a5-934e-431c-bdeb-2205adc15921" targetNamespace="http://schemas.microsoft.com/office/2006/metadata/properties" ma:root="true" ma:fieldsID="54ec43d53a1f88dddf6650d30005016a" ns2:_="">
    <xsd:import namespace="1624d5a5-934e-431c-bdeb-2205adc15921"/>
    <xsd:element name="properties">
      <xsd:complexType>
        <xsd:sequence>
          <xsd:element name="documentManagement">
            <xsd:complexType>
              <xsd:all>
                <xsd:element ref="ns2:DocumentCategory"/>
                <xsd:element ref="ns2:DocumentSummary"/>
                <xsd:element ref="ns2:DocumentPublishDate"/>
                <xsd:element ref="ns2:DIRDepartment" minOccurs="0"/>
                <xsd:element ref="ns2:RedirectURL" minOccurs="0"/>
                <xsd:element ref="ns2:SearchSummary" minOccurs="0"/>
                <xsd:element ref="ns2:DocumentSize" minOccurs="0"/>
                <xsd:element ref="ns2:DocumentExtension" minOccurs="0"/>
                <xsd:element ref="ns2:SearchKeywords" minOccurs="0"/>
                <xsd:element ref="ns2:TSLACSubject" minOccurs="0"/>
                <xsd:element ref="ns2:TSLACType"/>
                <xsd:element ref="ns2:TaxKeywordTaxHTField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24d5a5-934e-431c-bdeb-2205adc15921" elementFormDefault="qualified">
    <xsd:import namespace="http://schemas.microsoft.com/office/2006/documentManagement/types"/>
    <xsd:import namespace="http://schemas.microsoft.com/office/infopath/2007/PartnerControls"/>
    <xsd:element name="DocumentCategory" ma:index="1" ma:displayName="Document Category" ma:format="Dropdown" ma:internalName="DocumentCategory">
      <xsd:simpleType>
        <xsd:restriction base="dms:Choice">
          <xsd:enumeration value="Audit"/>
          <xsd:enumeration value="Board"/>
          <xsd:enumeration value="Event Materials"/>
          <xsd:enumeration value="Forms"/>
          <xsd:enumeration value="Guidelines"/>
          <xsd:enumeration value="Other"/>
          <xsd:enumeration value="Policies"/>
          <xsd:enumeration value="Reports"/>
          <xsd:enumeration value="Templates"/>
        </xsd:restriction>
      </xsd:simpleType>
    </xsd:element>
    <xsd:element name="DocumentSummary" ma:index="2" ma:displayName="Document Summary" ma:internalName="DocumentSummary">
      <xsd:simpleType>
        <xsd:restriction base="dms:Note">
          <xsd:maxLength value="255"/>
        </xsd:restriction>
      </xsd:simpleType>
    </xsd:element>
    <xsd:element name="DocumentPublishDate" ma:index="3" ma:displayName="Document Publish Date" ma:default="[today]" ma:format="DateOnly" ma:internalName="DocumentPublishDate">
      <xsd:simpleType>
        <xsd:restriction base="dms:DateTime"/>
      </xsd:simpleType>
    </xsd:element>
    <xsd:element name="DIRDepartment" ma:index="4" nillable="true" ma:displayName="DIR Department" ma:default="General" ma:format="Dropdown" ma:internalName="DIRDepartment">
      <xsd:simpleType>
        <xsd:restriction base="dms:Choice">
          <xsd:enumeration value="Contracts"/>
          <xsd:enumeration value="Data Center"/>
          <xsd:enumeration value="General"/>
          <xsd:enumeration value="Information Security"/>
          <xsd:enumeration value="Policy &amp; Planning"/>
          <xsd:enumeration value="Telecom"/>
          <xsd:enumeration value="Texas.Gov"/>
        </xsd:restriction>
      </xsd:simpleType>
    </xsd:element>
    <xsd:element name="RedirectURL" ma:index="5" nillable="true" ma:displayName="Redirect URL" ma:hidden="true" ma:internalName="RedirectURL" ma:readOnly="false">
      <xsd:simpleType>
        <xsd:restriction base="dms:Text">
          <xsd:maxLength value="255"/>
        </xsd:restriction>
      </xsd:simpleType>
    </xsd:element>
    <xsd:element name="SearchSummary" ma:index="6" nillable="true" ma:displayName="Search Summary" ma:hidden="true" ma:internalName="SearchSummary" ma:readOnly="false">
      <xsd:simpleType>
        <xsd:restriction base="dms:Note"/>
      </xsd:simpleType>
    </xsd:element>
    <xsd:element name="DocumentSize" ma:index="15" nillable="true" ma:displayName="Document Size" ma:hidden="true" ma:internalName="DocumentSize" ma:readOnly="false">
      <xsd:simpleType>
        <xsd:restriction base="dms:Text">
          <xsd:maxLength value="255"/>
        </xsd:restriction>
      </xsd:simpleType>
    </xsd:element>
    <xsd:element name="DocumentExtension" ma:index="16" nillable="true" ma:displayName="Document Extension" ma:hidden="true" ma:internalName="DocumentExtension" ma:readOnly="false">
      <xsd:simpleType>
        <xsd:restriction base="dms:Text">
          <xsd:maxLength value="255"/>
        </xsd:restriction>
      </xsd:simpleType>
    </xsd:element>
    <xsd:element name="SearchKeywords" ma:index="17" nillable="true" ma:displayName="Search Keywords" ma:internalName="SearchKeywords">
      <xsd:simpleType>
        <xsd:restriction base="dms:Text">
          <xsd:maxLength value="255"/>
        </xsd:restriction>
      </xsd:simpleType>
    </xsd:element>
    <xsd:element name="TSLACSubject" ma:index="18" nillable="true" ma:displayName="TSLAC Subject" ma:internalName="TSLACSubject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uditing Budget"/>
                    <xsd:enumeration value="Executive Departments"/>
                    <xsd:enumeration value="Government Information"/>
                    <xsd:enumeration value="Government Purchasing"/>
                    <xsd:enumeration value="State Governments"/>
                  </xsd:restriction>
                </xsd:simpleType>
              </xsd:element>
            </xsd:sequence>
          </xsd:extension>
        </xsd:complexContent>
      </xsd:complexType>
    </xsd:element>
    <xsd:element name="TSLACType" ma:index="19" ma:displayName="TSLAC Type" ma:format="Dropdown" ma:internalName="TSLACType">
      <xsd:simpleType>
        <xsd:restriction base="dms:Choice">
          <xsd:enumeration value="Agency Rules, Policies and Procedures"/>
          <xsd:enumeration value="Agency Search engines"/>
          <xsd:enumeration value="Agency staff contacts"/>
          <xsd:enumeration value="Databases"/>
          <xsd:enumeration value="Employment information"/>
          <xsd:enumeration value="Executive Orders"/>
          <xsd:enumeration value="External Fiscal Reports"/>
          <xsd:enumeration value="Forms and Form instructions"/>
          <xsd:enumeration value="Grants or Funding Opportunities"/>
          <xsd:enumeration value="Homepages"/>
          <xsd:enumeration value="Legal Opinions and Advice"/>
          <xsd:enumeration value="Legislation, Proposed Legislation, and Statutes"/>
          <xsd:enumeration value="Legislative Appropriations Requests"/>
          <xsd:enumeration value="Licenses and Licensing Information"/>
          <xsd:enumeration value="Mail and Telecommunication Listings"/>
          <xsd:enumeration value="Manuals and Instructions"/>
          <xsd:enumeration value="Maps"/>
          <xsd:enumeration value="Meeting Agendas"/>
          <xsd:enumeration value="Meeting Minutes"/>
          <xsd:enumeration value="Miscellaneous reports"/>
          <xsd:enumeration value="News or Press Releases"/>
          <xsd:enumeration value="Non-fiscal reports and studies"/>
          <xsd:enumeration value="Organization Charts"/>
          <xsd:enumeration value="Other publications"/>
          <xsd:enumeration value="Periodicals - Newsletters and Magazines"/>
          <xsd:enumeration value="Personnel Policies and Procedures"/>
          <xsd:enumeration value="Plans and Planning Information"/>
          <xsd:enumeration value="Programs and Services"/>
          <xsd:enumeration value="Reference materials"/>
          <xsd:enumeration value="Reports - Biennial or Annual"/>
          <xsd:enumeration value="Reports - Required Legislative"/>
          <xsd:enumeration value="Reports on Performance Measures"/>
          <xsd:enumeration value="Speeches and Papers"/>
          <xsd:enumeration value="Statistics"/>
          <xsd:enumeration value="Strategic Plans"/>
          <xsd:enumeration value="Training Materials"/>
          <xsd:enumeration value="Web documents - Undefined"/>
        </xsd:restriction>
      </xsd:simpleType>
    </xsd:element>
    <xsd:element name="TaxKeywordTaxHTField" ma:index="22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3" nillable="true" ma:displayName="Taxonomy Catch All Column" ma:hidden="true" ma:list="{17e8d30a-da91-4395-8dbc-c1e53e82d6c7}" ma:internalName="TaxCatchAll" ma:showField="CatchAllData" ma:web="1624d5a5-934e-431c-bdeb-2205adc159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Summary xmlns="1624d5a5-934e-431c-bdeb-2205adc15921">Pres 3A Analytics - Clark and Kelly - Catapult and DIR #DIRFORUM16</DocumentSummary>
    <DocumentPublishDate xmlns="1624d5a5-934e-431c-bdeb-2205adc15921">2016-10-12T05:00:00+00:00</DocumentPublishDate>
    <DIRDepartment xmlns="1624d5a5-934e-431c-bdeb-2205adc15921">General</DIRDepartment>
    <SearchSummary xmlns="1624d5a5-934e-431c-bdeb-2205adc15921">Pres 3A Analytics - Clark and Kelly - Catapult and DIR #DIRFORUM16</SearchSummary>
    <DocumentExtension xmlns="1624d5a5-934e-431c-bdeb-2205adc15921">pptx</DocumentExtension>
    <DocumentCategory xmlns="1624d5a5-934e-431c-bdeb-2205adc15921">Event Materials</DocumentCategory>
    <RedirectURL xmlns="1624d5a5-934e-431c-bdeb-2205adc15921">/portal/internal/resources/DocumentLibrary/Agile Analytics for Government.pptx</RedirectURL>
    <TSLACSubject xmlns="1624d5a5-934e-431c-bdeb-2205adc15921">
      <Value>Executive Departments</Value>
      <Value>Government Information</Value>
      <Value>State Governments</Value>
    </TSLACSubject>
    <DocumentSize xmlns="1624d5a5-934e-431c-bdeb-2205adc15921">11828.015428428</DocumentSize>
    <TSLACType xmlns="1624d5a5-934e-431c-bdeb-2205adc15921">Web documents - Undefined</TSLACType>
    <SearchKeywords xmlns="1624d5a5-934e-431c-bdeb-2205adc15921">DIRForum16; event; session; event materials; forum; technology forum; #DIRFORUM16;</SearchKeywords>
    <TaxCatchAll xmlns="1624d5a5-934e-431c-bdeb-2205adc15921"/>
    <TaxKeywordTaxHTField xmlns="1624d5a5-934e-431c-bdeb-2205adc15921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14724B7F-611A-4FCC-9BF5-C2FC917AC55C}"/>
</file>

<file path=customXml/itemProps2.xml><?xml version="1.0" encoding="utf-8"?>
<ds:datastoreItem xmlns:ds="http://schemas.openxmlformats.org/officeDocument/2006/customXml" ds:itemID="{9226683D-2251-43C8-9F52-AF5A0B1026C4}"/>
</file>

<file path=customXml/itemProps3.xml><?xml version="1.0" encoding="utf-8"?>
<ds:datastoreItem xmlns:ds="http://schemas.openxmlformats.org/officeDocument/2006/customXml" ds:itemID="{B007E67A-0301-4DC5-9415-1F99D9C00B19}"/>
</file>

<file path=docProps/app.xml><?xml version="1.0" encoding="utf-8"?>
<Properties xmlns="http://schemas.openxmlformats.org/officeDocument/2006/extended-properties" xmlns:vt="http://schemas.openxmlformats.org/officeDocument/2006/docPropsVTypes">
  <Template>DIR_custom_template</Template>
  <TotalTime>5607</TotalTime>
  <Words>468</Words>
  <Application>Microsoft Office PowerPoint</Application>
  <PresentationFormat>Widescreen</PresentationFormat>
  <Paragraphs>84</Paragraphs>
  <Slides>12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Franklin Gothic Book</vt:lpstr>
      <vt:lpstr>Franklin Gothic Heavy</vt:lpstr>
      <vt:lpstr>Franklin Gothic Medium</vt:lpstr>
      <vt:lpstr>Franklin Gothic Medium Cond</vt:lpstr>
      <vt:lpstr>Master Title Slide - Title &amp; Bulleted List - Title on Header - Small Pink Rectangle Header - Logo in Top Right Corner</vt:lpstr>
      <vt:lpstr>Worksheet</vt:lpstr>
      <vt:lpstr>DIR Technology Forum:   Ed Kelly, Statewide Data Coordinator Larry Clark, Data Analytics Practice Lead  Agile Analytics for Government - October 11, 2016</vt:lpstr>
      <vt:lpstr>Business Analytics and Reporting Pilot</vt:lpstr>
      <vt:lpstr>DIR Pilot Timeline</vt:lpstr>
      <vt:lpstr>Business Analytics and Reporting Pilot</vt:lpstr>
      <vt:lpstr>Alignment to Statewide Data Program</vt:lpstr>
      <vt:lpstr>Cloud Data Platform</vt:lpstr>
      <vt:lpstr>TABC</vt:lpstr>
      <vt:lpstr>TDLR</vt:lpstr>
      <vt:lpstr>CSEC</vt:lpstr>
      <vt:lpstr>DIR</vt:lpstr>
      <vt:lpstr>DSHS</vt:lpstr>
      <vt:lpstr>Questions &amp; Answers</vt:lpstr>
    </vt:vector>
  </TitlesOfParts>
  <Company>Texas Department of Information Resources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Agile Analytics for Government</dc:title>
  <dc:creator>Schaeffer, Hannah</dc:creator>
  <cp:lastModifiedBy>Joy Hall Bryant</cp:lastModifiedBy>
  <cp:revision>85</cp:revision>
  <cp:lastPrinted>2016-08-30T14:05:47Z</cp:lastPrinted>
  <dcterms:created xsi:type="dcterms:W3CDTF">2016-02-04T17:07:02Z</dcterms:created>
  <dcterms:modified xsi:type="dcterms:W3CDTF">2016-10-10T12:50:52Z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0x010100BC37E061906B8D41B78466604C53C4AE</vt:lpwstr>
  </property>
  <property fmtid="{D5CDD505-2E9C-101B-9397-08002B2CF9AE}" pid="3" name="WorkflowChangePath">
    <vt:lpwstr>4e7f0d7b-af58-4d14-a711-25a4e8942f2a,4;4e7f0d7b-af58-4d14-a711-25a4e8942f2a,4;4e7f0d7b-af58-4d14-a711-25a4e8942f2a,4;4e7f0d7b-af58-4d14-a711-25a4e8942f2a,4;4e7f0d7b-af58-4d14-a711-25a4e8942f2a,4;4e7f0d7b-af58-4d14-a711-25a4e8942f2a,4;4e7f0d7b-af58-4d14-a711-25a4e8942f2a,4;4e7f0d7b-af58-4d14-a711-25a4e8942f2a,6;4e7f0d7b-af58-4d14-a711-25a4e8942f2a,6;4e7f0d7b-af58-4d14-a711-25a4e8942f2a,6;4e7f0d7b-af58-4d14-a711-25a4e8942f2a,6;4e7f0d7b-af58-4d14-a711-25a4e8942f2a,6;4e7f0d7b-af58-4d14-a711-25a4e8942f2a,6;4e7f0d7b-af58-4d14-a711-25a4e8942f2a,6;4e7f0d7b-af58-4d14-a711-25a4e8942f2a,8;4e7f0d7b-af58-4d14-a711-25a4e8942f2a,8;4e7f0d7b-af58-4d14-a711-25a4e8942f2a,8;4e7f0d7b-af58-4d14-a711-25a4e8942f2a,8;4e7f0d7b-af58-4d14-a711-25a4e8942f2a,8;4e7f0d7b-af58-4d14-a711-25a4e8942f2a,8;4e7f0d7b-af58-4d14-a711-25a4e8942f2a,8;4e7f0d7b-af58-4d14-a711-25a4e8942f2a,10;4e7f0d7b-af58-4d14-a711-25a4e8942f2a,10;4e7f0d7b-af58-4d14-a711-25a4e8942f2a,10;4e7f0d7b-af58-4d14-a711-25a4e8942f2a,10;4e7f0d7b-af58-4d14-a711-25a4e8942f2a,10;4e7f0d7b-af58-4d14-a711-25a4e8942f2a,10;4e7f0d7b-af58-4d14-a711-25a4e8942f2a,10;</vt:lpwstr>
  </property>
</Properties>
</file>