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422" r:id="rId5"/>
    <p:sldId id="442" r:id="rId6"/>
    <p:sldId id="423" r:id="rId7"/>
    <p:sldId id="433" r:id="rId8"/>
    <p:sldId id="424" r:id="rId9"/>
    <p:sldId id="377" r:id="rId10"/>
    <p:sldId id="434" r:id="rId11"/>
    <p:sldId id="435" r:id="rId12"/>
    <p:sldId id="390" r:id="rId13"/>
    <p:sldId id="401" r:id="rId14"/>
    <p:sldId id="405" r:id="rId15"/>
    <p:sldId id="438" r:id="rId16"/>
    <p:sldId id="393" r:id="rId17"/>
    <p:sldId id="416" r:id="rId18"/>
    <p:sldId id="413" r:id="rId19"/>
    <p:sldId id="439" r:id="rId20"/>
    <p:sldId id="417" r:id="rId21"/>
    <p:sldId id="427" r:id="rId22"/>
    <p:sldId id="419" r:id="rId23"/>
    <p:sldId id="428" r:id="rId24"/>
    <p:sldId id="421" r:id="rId25"/>
    <p:sldId id="432" r:id="rId26"/>
    <p:sldId id="420" r:id="rId27"/>
    <p:sldId id="430" r:id="rId28"/>
    <p:sldId id="418" r:id="rId29"/>
    <p:sldId id="395" r:id="rId30"/>
    <p:sldId id="396" r:id="rId31"/>
    <p:sldId id="397" r:id="rId32"/>
    <p:sldId id="414" r:id="rId33"/>
    <p:sldId id="398" r:id="rId34"/>
    <p:sldId id="399" r:id="rId35"/>
    <p:sldId id="436" r:id="rId36"/>
    <p:sldId id="404" r:id="rId37"/>
    <p:sldId id="440" r:id="rId3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howGuides="1">
      <p:cViewPr varScale="1">
        <p:scale>
          <a:sx n="53" d="100"/>
          <a:sy n="53" d="100"/>
        </p:scale>
        <p:origin x="704" y="52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-1891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BD5D9-C1C1-4E8E-95C7-E82735A06DFF}" type="datetimeFigureOut">
              <a:rPr lang="en-US" smtClean="0"/>
              <a:t>8/28/2021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ADBFD-1070-49F4-A3B9-9DEF555AC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5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3" tIns="45216" rIns="90433" bIns="45216"/>
          <a:lstStyle>
            <a:lvl1pPr algn="ctr" eaLnBrk="0" hangingPunct="0">
              <a:lnSpc>
                <a:spcPct val="80000"/>
              </a:lnSpc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1pPr>
            <a:lvl2pPr marL="709443" indent="-272863" algn="ctr" eaLnBrk="0" hangingPunct="0">
              <a:lnSpc>
                <a:spcPct val="80000"/>
              </a:lnSpc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2pPr>
            <a:lvl3pPr marL="1091451" indent="-218290" algn="ctr" eaLnBrk="0" hangingPunct="0">
              <a:lnSpc>
                <a:spcPct val="80000"/>
              </a:lnSpc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3pPr>
            <a:lvl4pPr marL="1528031" indent="-218290" algn="ctr" eaLnBrk="0" hangingPunct="0">
              <a:lnSpc>
                <a:spcPct val="80000"/>
              </a:lnSpc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4pPr>
            <a:lvl5pPr marL="1964611" indent="-218290" algn="ctr" eaLnBrk="0" hangingPunct="0">
              <a:lnSpc>
                <a:spcPct val="80000"/>
              </a:lnSpc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5pPr>
            <a:lvl6pPr marL="2401192" indent="-21829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6pPr>
            <a:lvl7pPr marL="2837772" indent="-21829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7pPr>
            <a:lvl8pPr marL="3274352" indent="-21829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8pPr>
            <a:lvl9pPr marL="3710932" indent="-21829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62CABB-0401-4B87-A28A-41314E0A482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98500"/>
            <a:ext cx="4648200" cy="348773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26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6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1"/>
            <a:ext cx="3169810" cy="479733"/>
          </a:xfrm>
          <a:prstGeom prst="rect">
            <a:avLst/>
          </a:prstGeom>
          <a:ln/>
        </p:spPr>
        <p:txBody>
          <a:bodyPr lIns="94692" tIns="47346" rIns="94692" bIns="47346"/>
          <a:lstStyle/>
          <a:p>
            <a:fld id="{3D84CE41-C900-4E87-8651-8C9CB3F97C2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2187" cy="360203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4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79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54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78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5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90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11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3D84CE41-C900-4E87-8651-8C9CB3F97C2E}" type="slidenum">
              <a:rPr lang="en-US"/>
              <a:pPr/>
              <a:t>18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83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6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87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95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25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17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97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126C594E-C037-4D75-914D-C1C066ED5DE5}" type="slidenum">
              <a:rPr lang="en-US"/>
              <a:pPr/>
              <a:t>24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81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28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86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76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66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6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753" y="8830313"/>
            <a:ext cx="2971697" cy="464503"/>
          </a:xfrm>
          <a:prstGeom prst="rect">
            <a:avLst/>
          </a:prstGeom>
          <a:ln/>
        </p:spPr>
        <p:txBody>
          <a:bodyPr lIns="90421" tIns="45211" rIns="90421" bIns="45211"/>
          <a:lstStyle/>
          <a:p>
            <a:fld id="{3D84CE41-C900-4E87-8651-8C9CB3F97C2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98500"/>
            <a:ext cx="4648200" cy="348773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170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448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48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39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9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6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0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ln/>
        </p:spPr>
        <p:txBody>
          <a:bodyPr lIns="94704" tIns="47352" rIns="94704" bIns="47352"/>
          <a:lstStyle/>
          <a:p>
            <a:fld id="{3D84CE41-C900-4E87-8651-8C9CB3F97C2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2187" cy="360203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7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3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also settlements in higher </a:t>
            </a:r>
            <a:r>
              <a:rPr lang="en-US" baseline="0" dirty="0" err="1"/>
              <a:t>ed</a:t>
            </a:r>
            <a:r>
              <a:rPr lang="en-US" baseline="0" dirty="0"/>
              <a:t> and other government entities.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2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DBFD-1070-49F4-A3B9-9DEF555ACC2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5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CB0-3494-4DE1-8559-FF20895F1EEE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7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67BE-9E18-41A8-A8A0-79C05242776C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2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7D38-6107-4241-9890-A9CF0CDB7162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7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2EAC9C-9A33-4F5B-BE6E-092AAE232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9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201-5AD6-4DF7-9F90-FBCE061F7B01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914C-E834-41E5-A1FF-6ED1BDE2E1C8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2718-5568-4592-BB71-C1174F4B10D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3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A195-D75B-4376-9178-1EE36A462914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9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B4F4-1B66-4535-938B-52E5557B17AC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9475-9FC7-43BD-8CC9-E9A14AF9F0C1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39BB-A8B7-4BF1-8244-658BCDB96002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5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</a:t>
            </a:r>
            <a:r>
              <a:rPr lang="en-US" dirty="0" err="1"/>
              <a:t>pEIRure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942A-A931-4E35-A91A-410CE3B67F10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3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9C09-0DC5-48E7-A513-223A8BBF078A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bourne@state.ma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ay.Wyant@state.mn.us" TargetMode="External"/><Relationship Id="rId4" Type="http://schemas.openxmlformats.org/officeDocument/2006/relationships/hyperlink" Target="mailto:jeff.kline@dir.texas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n.gov/mnit/images/PolicyDrivenAdoptionAssessment.xl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shop.bsigroup.com/en/ProductDetail/?pid=000000000030180388&amp;rdt=wmt" TargetMode="External"/><Relationship Id="rId3" Type="http://schemas.openxmlformats.org/officeDocument/2006/relationships/hyperlink" Target="http://peatworks.org/techcheck/get-started" TargetMode="External"/><Relationship Id="rId7" Type="http://schemas.openxmlformats.org/officeDocument/2006/relationships/hyperlink" Target="http://www.w3.org/WAI/managing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3.org/WAI/" TargetMode="External"/><Relationship Id="rId11" Type="http://schemas.openxmlformats.org/officeDocument/2006/relationships/hyperlink" Target="http://www2.dir.state.tx.us/SiteCollectionDocuments/IT%20Leadership/EIR%20Accessibility/AccessibilityFramework2.0.pptx" TargetMode="External"/><Relationship Id="rId5" Type="http://schemas.openxmlformats.org/officeDocument/2006/relationships/hyperlink" Target="http://www.dol.gov/odep/" TargetMode="External"/><Relationship Id="rId10" Type="http://schemas.openxmlformats.org/officeDocument/2006/relationships/hyperlink" Target="http://info.ssbbartgroup.com/WBN14-10-16DAMM_Compliance-Monitor_Follow-up-Gateway.html" TargetMode="External"/><Relationship Id="rId4" Type="http://schemas.openxmlformats.org/officeDocument/2006/relationships/hyperlink" Target="http://peatworks.org/" TargetMode="External"/><Relationship Id="rId9" Type="http://schemas.openxmlformats.org/officeDocument/2006/relationships/hyperlink" Target="http://strategicaccessibility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ir.texas.gov/View-Resources/Pages/Content.aspx?id=39#Procuremen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n.gov/mnit/programs/accessibility/it_procurement.jsp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8524336" y="6340475"/>
            <a:ext cx="457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b"/>
          <a:lstStyle>
            <a:defPPr>
              <a:defRPr lang="en-US"/>
            </a:defPPr>
            <a:lvl1pPr algn="l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kumimoji="0" sz="12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buClrTx/>
            </a:pPr>
            <a:fld id="{F17F8950-3217-4FD8-88C2-7DEA50260A5F}" type="slidenum">
              <a:rPr lang="en-US" sz="1300" smtClean="0">
                <a:solidFill>
                  <a:schemeClr val="tx1"/>
                </a:solidFill>
              </a:rPr>
              <a:pPr algn="r">
                <a:lnSpc>
                  <a:spcPct val="100000"/>
                </a:lnSpc>
                <a:buClrTx/>
              </a:pPr>
              <a:t>1</a:t>
            </a:fld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1676400"/>
            <a:ext cx="8905336" cy="1066800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Framing Companies into Accessible Operations: Policy Driven Adoption for Accessibility (PDAA)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65158" y="3962399"/>
            <a:ext cx="7680903" cy="2378075"/>
          </a:xfrm>
        </p:spPr>
        <p:txBody>
          <a:bodyPr>
            <a:noAutofit/>
          </a:bodyPr>
          <a:lstStyle/>
          <a:p>
            <a:pPr lvl="0" algn="r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Sarah Bourne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Director of IT Accessibility, Massachusetts Office of Information Technology </a:t>
            </a:r>
          </a:p>
          <a:p>
            <a:pPr lvl="0" algn="r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Jeff Kline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Statewide IT Accessibility Coordinator, Texas Department of Information Resources</a:t>
            </a:r>
          </a:p>
          <a:p>
            <a:pPr lvl="0" algn="r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Jay Wyant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Chief Information Accessibility Officer, Minnesota IT Central</a:t>
            </a:r>
          </a:p>
          <a:p>
            <a:pPr lvl="0" algn="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March, 2015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9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371-B01B-4BF2-BA36-E358D4C1FC65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57400" y="113115"/>
            <a:ext cx="688307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does PDAA implementation help vendors?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451874"/>
          </a:xfrm>
        </p:spPr>
        <p:txBody>
          <a:bodyPr/>
          <a:lstStyle/>
          <a:p>
            <a:pPr marL="0" indent="0" rtl="0" eaLnBrk="1" latinLnBrk="0" hangingPunct="1">
              <a:buNone/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Organizations with fully implemented PDAA can have: </a:t>
            </a:r>
            <a:endParaRPr lang="en-US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Competitive advantage in public sector solicitations 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Search Engine Optimization (SEO) 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market share through expansion of customer base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brand equity through social responsibility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ability to hire and retain people with disabilities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mitigation if ADA complaints / litigation arises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rtl="0" eaLnBrk="1" latinLnBrk="0" hangingPunct="1"/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ICT accessibility,  E for Effort counts!</a:t>
            </a:r>
          </a:p>
        </p:txBody>
      </p:sp>
    </p:spTree>
    <p:extLst>
      <p:ext uri="{BB962C8B-B14F-4D97-AF65-F5344CB8AC3E}">
        <p14:creationId xmlns:p14="http://schemas.microsoft.com/office/powerpoint/2010/main" val="118407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8692262" y="6513512"/>
            <a:ext cx="393216" cy="34448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D1D0B3B6-D301-43C7-B6A3-252F19F49BAB}" type="slidenum">
              <a:rPr lang="en-US" sz="1200" smtClean="0">
                <a:latin typeface="Gill Sans" charset="0"/>
              </a:rPr>
              <a:pPr/>
              <a:t>11</a:t>
            </a:fld>
            <a:endParaRPr lang="en-US" sz="1200" dirty="0">
              <a:latin typeface="Gill Sans" charset="0"/>
            </a:endParaRPr>
          </a:p>
        </p:txBody>
      </p:sp>
      <p:sp>
        <p:nvSpPr>
          <p:cNvPr id="89090" name="Title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60960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NASCIO PDAA Workgroup: 2013 - Present</a:t>
            </a:r>
          </a:p>
        </p:txBody>
      </p:sp>
      <p:sp>
        <p:nvSpPr>
          <p:cNvPr id="8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228600" y="1966213"/>
            <a:ext cx="8746435" cy="4053587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lvl="1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Goal: Create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working procurement model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Representation from 10 states and 1 federal government agency </a:t>
            </a:r>
          </a:p>
          <a:p>
            <a:pPr marL="411480" lvl="1" indent="-342900"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Championed by Texas State CIO</a:t>
            </a:r>
          </a:p>
          <a:p>
            <a:pPr marL="411480" lvl="1" indent="-342900"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67512" lvl="2" indent="-342900"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a common set of PDAA criteria</a:t>
            </a:r>
          </a:p>
          <a:p>
            <a:pPr marL="932688" lvl="3" indent="-342900"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Include supporting deliverables for vendor self guidance and progress measurement  </a:t>
            </a:r>
          </a:p>
          <a:p>
            <a:pPr marL="667512" lvl="2" indent="-342900"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model for adoption by states</a:t>
            </a:r>
          </a:p>
        </p:txBody>
      </p:sp>
      <p:pic>
        <p:nvPicPr>
          <p:cNvPr id="6" name="Picture 5" descr="business meeting group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2133600" cy="14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3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9" name="Table 8" descr="Participant states and titl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40910"/>
              </p:ext>
            </p:extLst>
          </p:nvPr>
        </p:nvGraphicFramePr>
        <p:xfrm>
          <a:off x="0" y="1295400"/>
          <a:ext cx="9144000" cy="5562589"/>
        </p:xfrm>
        <a:graphic>
          <a:graphicData uri="http://schemas.openxmlformats.org/drawingml/2006/table">
            <a:tbl>
              <a:tblPr firstRow="1"/>
              <a:tblGrid>
                <a:gridCol w="120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Technology Officer  / Director of Arkansas Department of Information Systems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Enterprise Architect / Arkansas Department of Information Systems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Deputy Director, Statewide Technology Procurement / California Department of Technology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Purchasing Manager, Statewide Technology Procurement / California Department of Technology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Consumer Financial Protection Bureau / Senior Procurement Executive 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Outreach Specialist  / US Consumer Financial Protection Bureau 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Information Security Officer / Office of Information Technology Services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Chief Information Officer / Office of Information Technology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Assistive Technology  / Mass. Information Technology Division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Information Accessibility Officer / Minnesota IT Services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 President &amp; Chief Information Officer / Information Systems Government Development Bank for Puerto Rico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Director, Technology Sourcing Office / Texas Department of Information Resources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Director, Technology Planning, Policy &amp; Governance / Texas Department of Information Resources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Statewide EIR Accessibility Coordinator / Texas Department of Information Resources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Sr. Project Manager  / Texas Department of Information Resources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Director, Texas Procurement and Support Services (TPASS)  / Texas Comptroller of Public Accounts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Technology Officer / Department of Technology Services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Executive Director and Chief Information Officer / Department of Technology Services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Sourcing Manager / Virginia Information Technologies Agency (VITA)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 Development and Production Support Manager / Virginia Information Technologies Agency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Enterprise Architect &amp; Agency Records Officer / Policy, Practice &amp; Architecture / Virginia Information Technologies Agency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Disability Agencies Web Lead / Department of Rehabilitative Services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Manager, IT Investment Management Office  / Virginia Information Technologies Agency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Operations Officer  / Virginia Department for Aging and Rehabilitative Services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31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Services Manager/ Enterprise Solutions and Governance / Virginia Information Technologies  Agency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78732" cy="1066800"/>
          </a:xfrm>
        </p:spPr>
        <p:txBody>
          <a:bodyPr/>
          <a:lstStyle/>
          <a:p>
            <a:pPr algn="r"/>
            <a:r>
              <a:rPr lang="en-US" sz="36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PDAA Participants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1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371-B01B-4BF2-BA36-E358D4C1FC65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60449" y="260874"/>
            <a:ext cx="7239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PDAA Deliverables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rtl="0" eaLnBrk="1" latinLnBrk="0" hangingPunct="1">
              <a:buNone/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Deliverables completed and reviewed by workgroup members:</a:t>
            </a:r>
            <a:endParaRPr lang="en-US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PDAA Core Criteria 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PDAA Maturity Model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Self-assessment form/questionnaire for vendors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PDAA FAQs 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Generic vendor implementation timeline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 of resources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1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7239000" cy="1143000"/>
          </a:xfrm>
        </p:spPr>
        <p:txBody>
          <a:bodyPr>
            <a:normAutofit/>
          </a:bodyPr>
          <a:lstStyle/>
          <a:p>
            <a:pPr algn="r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PDAA Core Criteria for Vendors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 descr="decorative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  <a:ln w="38100">
            <a:noFill/>
          </a:ln>
        </p:spPr>
        <p:txBody>
          <a:bodyPr anchor="ctr">
            <a:normAutofit lnSpcReduction="10000"/>
          </a:bodyPr>
          <a:lstStyle/>
          <a:p>
            <a:pPr marL="457200" indent="-4572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Develop, implement, and maintain an ICT accessibility policy.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Establish and maintain an organizational structure that enables and facilitates progress in ICT accessibility.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Integrate ICT accessibility criteria into key phases of development, procurement, acquisitions, and other relevant business processes.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Provide a process for addressing inaccessible ICT.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Ensure the availability of relevant ICT accessibility skills and other resources within (or to) the organization.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Make information regarding ICT accessibility policy, plans, and progress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available to customers.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3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371-B01B-4BF2-BA36-E358D4C1FC65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30232" y="273574"/>
            <a:ext cx="7239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PDAA Core Criteria #1 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rtl="0" eaLnBrk="1" latinLnBrk="0" hangingPunct="1">
              <a:buNone/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Develop, implement, and maintain an ICT accessibility policy. </a:t>
            </a:r>
            <a:endParaRPr lang="en-US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Creates a foundation on which accessibility programs and initiatives can be built.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Ensures continuity of accessibility efforts by supporting strategic rather than tactical efforts.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Allows people in different roles across the organization to understand their responsibilities.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 descr="PDAA Maturity Model and Self Assessment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53211"/>
              </p:ext>
            </p:extLst>
          </p:nvPr>
        </p:nvGraphicFramePr>
        <p:xfrm>
          <a:off x="220533" y="5029200"/>
          <a:ext cx="8686799" cy="1153184"/>
        </p:xfrm>
        <a:graphic>
          <a:graphicData uri="http://schemas.openxmlformats.org/drawingml/2006/table">
            <a:tbl>
              <a:tblPr firstRow="1" firstCol="1" bandRow="1"/>
              <a:tblGrid>
                <a:gridCol w="29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1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Criteria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Launch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Optimize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5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2442" marR="624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Develop, implement, and maintain an ICT accessibility policy.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an ICT accessibility policy.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appropriate plans in place to implement and maintain the policy.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 metrics and track progress towards achieving compliance to the policy.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14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382000" cy="1143000"/>
          </a:xfrm>
        </p:spPr>
        <p:txBody>
          <a:bodyPr/>
          <a:lstStyle/>
          <a:p>
            <a:pPr algn="r"/>
            <a:r>
              <a:rPr lang="en-US" sz="3200" b="1" kern="12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Developing an organization-wide </a:t>
            </a:r>
            <a:br>
              <a:rPr lang="en-US" sz="3200" b="1" kern="12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200" b="1" kern="12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 accessibility policy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olicy core team should contain representation from an industry accessibility expert, Internal accessibiltity policy / governance, and acessibility technical leadership. This team develops the policy and then holds review / obtains concurrence with the stakeholder organiz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063"/>
            <a:ext cx="9144000" cy="54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04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371-B01B-4BF2-BA36-E358D4C1FC65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68332" y="228600"/>
            <a:ext cx="7239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PDAA Core Criteria #2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rtl="0" eaLnBrk="1" latinLnBrk="0" hangingPunct="1">
              <a:buNone/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 and maintain an organizational structure that enables and facilitates progress in ICT accessibility.  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Ensures that ICT accessibility roles are identified and positioned within the organization for greatest impact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Defines responsibilities across the organization, including the designation of an executive sponsor. 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 descr="PDAA Maturity Model and Self Assessment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32441"/>
              </p:ext>
            </p:extLst>
          </p:nvPr>
        </p:nvGraphicFramePr>
        <p:xfrm>
          <a:off x="152400" y="5029200"/>
          <a:ext cx="8602533" cy="1187403"/>
        </p:xfrm>
        <a:graphic>
          <a:graphicData uri="http://schemas.openxmlformats.org/drawingml/2006/table">
            <a:tbl>
              <a:tblPr firstRow="1" firstCol="1" bandRow="1"/>
              <a:tblGrid>
                <a:gridCol w="291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1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Criteria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Launch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Optimize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2442" marR="624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 and maintain an organizational structure that enables and facilitates progress in ICT accessibility.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an organization wide governance system.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Designate of one or more individuals responsible for implementation.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reporting/decision mechanism and maintain records.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86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49432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1300" b="1">
                <a:solidFill>
                  <a:schemeClr val="bg1"/>
                </a:solidFill>
              </a:defRPr>
            </a:lvl1pPr>
          </a:lstStyle>
          <a:p>
            <a:fld id="{45564F91-3F82-4A95-BD09-DA67A8A49CF4}" type="slidenum">
              <a:rPr lang="en-US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090" name="Title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457200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Organizing accessibility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5" y="1661160"/>
            <a:ext cx="8825591" cy="51206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Senior manager “executive sponsor”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“Neutral” organizational placement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Analysis of implications based reporting organization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Centralized accessibility function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Policy and governance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Technical consulting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Business development / sales support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Project office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Other?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Sub-Unit focal points / coordinators</a:t>
            </a:r>
          </a:p>
        </p:txBody>
      </p:sp>
      <p:pic>
        <p:nvPicPr>
          <p:cNvPr id="3" name="Picture 2" descr="Diagram showing the relationships of a centralized accessiiblity function and sub-unit focal ponts as dotted line reporting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5107293" cy="40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07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371-B01B-4BF2-BA36-E358D4C1FC65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68332" y="228600"/>
            <a:ext cx="7239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PDAA Core Criteria #3 </a:t>
            </a:r>
          </a:p>
        </p:txBody>
      </p:sp>
      <p:graphicFrame>
        <p:nvGraphicFramePr>
          <p:cNvPr id="6" name="Table 5" descr="PDAA Maturity Model and Self Assessment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20934"/>
              </p:ext>
            </p:extLst>
          </p:nvPr>
        </p:nvGraphicFramePr>
        <p:xfrm>
          <a:off x="304798" y="4953000"/>
          <a:ext cx="8458202" cy="1403350"/>
        </p:xfrm>
        <a:graphic>
          <a:graphicData uri="http://schemas.openxmlformats.org/drawingml/2006/table">
            <a:tbl>
              <a:tblPr firstRow="1" firstCol="1" bandRow="1"/>
              <a:tblGrid>
                <a:gridCol w="28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7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7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Criteria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Launch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Optimize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2442" marR="624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 ICT accessibility criteria into key phases of development, procurement, acquisitions, and other relevant business processes. 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candidate processes for criteria integration.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process changes.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 fully into all key processes.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rtl="0" eaLnBrk="1" latinLnBrk="0" hangingPunct="1">
              <a:buNone/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 ICT accessibility criteria into key phases of development, procurement, acquisitions, and other relevant business processes.</a:t>
            </a:r>
            <a:endParaRPr lang="en-US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Ensures that ICT accessibility is implemented in a consistent, repeatable fashion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Removes</a:t>
            </a:r>
            <a:r>
              <a:rPr lang="en-US" sz="2400" b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dependency on specific individuals who “carry the torch” for specific events or projects where ICT accessibility is required. 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1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Regards from Massachusetts!</a:t>
            </a:r>
          </a:p>
        </p:txBody>
      </p:sp>
      <p:pic>
        <p:nvPicPr>
          <p:cNvPr id="6" name="Content Placeholder 5" descr="Sarah Bourne serving as a perch for a falconry Harris's Hawk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79" y="1295400"/>
            <a:ext cx="6626321" cy="5562600"/>
          </a:xfrm>
        </p:spPr>
      </p:pic>
    </p:spTree>
    <p:extLst>
      <p:ext uri="{BB962C8B-B14F-4D97-AF65-F5344CB8AC3E}">
        <p14:creationId xmlns:p14="http://schemas.microsoft.com/office/powerpoint/2010/main" val="1711215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 algn="r"/>
            <a:fld id="{9DC20386-BE2C-4D43-82D1-1CD8D4898280}" type="slidenum">
              <a:rPr lang="en-US" b="1" smtClean="0">
                <a:solidFill>
                  <a:schemeClr val="tx1"/>
                </a:solidFill>
              </a:rPr>
              <a:pPr algn="r"/>
              <a:t>20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599" y="152400"/>
            <a:ext cx="8569099" cy="684446"/>
          </a:xfrm>
        </p:spPr>
        <p:txBody>
          <a:bodyPr>
            <a:normAutofit fontScale="90000"/>
          </a:bodyPr>
          <a:lstStyle/>
          <a:p>
            <a:pPr algn="r" rtl="0" eaLnBrk="1" latinLnBrk="0" hangingPunct="1"/>
            <a:r>
              <a:rPr lang="en-US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 Accessibility into Key Business</a:t>
            </a:r>
            <a:r>
              <a:rPr lang="en-US" kern="1200" baseline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Processes: Analysis Example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 descr="null"/>
          <p:cNvSpPr/>
          <p:nvPr/>
        </p:nvSpPr>
        <p:spPr>
          <a:xfrm>
            <a:off x="1" y="989246"/>
            <a:ext cx="9144000" cy="58687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diagram of the analysis of a complex business prosess illustrating where accessibility was consiered  prior to the analysis, and where it needs to be a consideration per the analysis result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" r="2041"/>
          <a:stretch/>
        </p:blipFill>
        <p:spPr>
          <a:xfrm>
            <a:off x="533400" y="1066800"/>
            <a:ext cx="8264299" cy="56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4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371-B01B-4BF2-BA36-E358D4C1FC65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68332" y="228600"/>
            <a:ext cx="7239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PDAA Core Criteria #4 </a:t>
            </a:r>
          </a:p>
        </p:txBody>
      </p:sp>
      <p:graphicFrame>
        <p:nvGraphicFramePr>
          <p:cNvPr id="6" name="Table 5" descr="PDAA Maturity Model and Self Assessment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24741"/>
              </p:ext>
            </p:extLst>
          </p:nvPr>
        </p:nvGraphicFramePr>
        <p:xfrm>
          <a:off x="152400" y="5334071"/>
          <a:ext cx="8839200" cy="1447729"/>
        </p:xfrm>
        <a:graphic>
          <a:graphicData uri="http://schemas.openxmlformats.org/drawingml/2006/table">
            <a:tbl>
              <a:tblPr firstRow="1" firstCol="1" bandRow="1"/>
              <a:tblGrid>
                <a:gridCol w="30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4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0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Criteria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Launch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Optimize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2442" marR="624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processes for addressing inaccessible ICT.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 plans that include dates for compliance of inaccessible ICT.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alternate means of access until the ICT is accessible; implement corrective actions process for handling accessibility technical issues and defects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Maintain records of identified inaccessible ICT, corrective action, and tracking.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228600" y="1403874"/>
            <a:ext cx="8686800" cy="4006326"/>
          </a:xfrm>
        </p:spPr>
        <p:txBody>
          <a:bodyPr>
            <a:normAutofit/>
          </a:bodyPr>
          <a:lstStyle/>
          <a:p>
            <a:pPr marL="0" indent="0" rtl="0" eaLnBrk="1" latinLnBrk="0" hangingPunct="1">
              <a:buNone/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a process for addressing inaccessible ICT. </a:t>
            </a:r>
            <a:endParaRPr lang="en-US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Ensures that plans are developed to address ICT accessibility issues once identified. 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Provides a mechanism 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implement accommodations until the ICT is accessible 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61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</p:spPr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PDAA Core Criteria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#4: Examples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686800" cy="3581400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Examples of addressing inaccessible ICT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Corrective actions identification and tracking in product development life cycle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Procurement of future, more accessible ICT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Mechanism for providing alternate means of access until the ICT is made accessible or replaced </a:t>
            </a:r>
          </a:p>
          <a:p>
            <a:pPr marL="1143000" lvl="2" indent="-2286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1-800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numbers,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53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371-B01B-4BF2-BA36-E358D4C1FC65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81655" y="226715"/>
            <a:ext cx="7239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PDAA Core Criteria #5</a:t>
            </a:r>
          </a:p>
        </p:txBody>
      </p:sp>
      <p:graphicFrame>
        <p:nvGraphicFramePr>
          <p:cNvPr id="6" name="Table 5" descr="PDAA Maturity Model and Self Assessment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90044"/>
              </p:ext>
            </p:extLst>
          </p:nvPr>
        </p:nvGraphicFramePr>
        <p:xfrm>
          <a:off x="371571" y="5052915"/>
          <a:ext cx="8315229" cy="1153184"/>
        </p:xfrm>
        <a:graphic>
          <a:graphicData uri="http://schemas.openxmlformats.org/drawingml/2006/table">
            <a:tbl>
              <a:tblPr firstRow="1" firstCol="1" bandRow="1"/>
              <a:tblGrid>
                <a:gridCol w="281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3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Criteria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Launch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Optimize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5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2442" marR="624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Ensure the availability of relevant ICT accessibility skills within (or to) the organization. 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Define skills/job descriptions.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existing resources that match up and address gaps.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 progress in acquiring skills and allocating qualified resources.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228600" y="1403874"/>
            <a:ext cx="8686800" cy="3168126"/>
          </a:xfrm>
        </p:spPr>
        <p:txBody>
          <a:bodyPr/>
          <a:lstStyle/>
          <a:p>
            <a:pPr marL="0" indent="0" rtl="0" eaLnBrk="1" latinLnBrk="0" hangingPunct="1">
              <a:buNone/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the availability of relevant ICT accessibility skills and other resources within (or to) the organization. </a:t>
            </a:r>
            <a:endParaRPr lang="en-US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necessary knowledge/skills and existing gaps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training opportunities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 accessibility skills in hiring criteria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Track and manage gaps 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52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71781" y="6400800"/>
            <a:ext cx="572219" cy="476251"/>
          </a:xfrm>
        </p:spPr>
        <p:txBody>
          <a:bodyPr/>
          <a:lstStyle/>
          <a:p>
            <a:fld id="{A12EAC9C-9A33-4F5B-BE6E-092AAE232994}" type="slidenum">
              <a:rPr lang="en-US" b="1" smtClean="0">
                <a:solidFill>
                  <a:schemeClr val="tx1"/>
                </a:solidFill>
              </a:rPr>
              <a:pPr/>
              <a:t>24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7394" name="Title"/>
          <p:cNvSpPr>
            <a:spLocks noGrp="1" noChangeArrowheads="1"/>
          </p:cNvSpPr>
          <p:nvPr>
            <p:ph type="title"/>
          </p:nvPr>
        </p:nvSpPr>
        <p:spPr>
          <a:xfrm>
            <a:off x="723188" y="228600"/>
            <a:ext cx="8289141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Skill Gaps and Build “Role Based” Accessibility Training Plans</a:t>
            </a:r>
          </a:p>
        </p:txBody>
      </p:sp>
      <p:graphicFrame>
        <p:nvGraphicFramePr>
          <p:cNvPr id="187396" name="Group 4" descr="Column headers are found in columns 3 through 7 in row 1. &#10;Roles accross the top in row 1 with specific trainings in column 2. Column 1 groups the trainings in column 2 as fundemental, advanced, and specialized&#10;" title="Role based training plan table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71222838"/>
              </p:ext>
            </p:extLst>
          </p:nvPr>
        </p:nvGraphicFramePr>
        <p:xfrm>
          <a:off x="304803" y="1219200"/>
          <a:ext cx="8531190" cy="5385816"/>
        </p:xfrm>
        <a:graphic>
          <a:graphicData uri="http://schemas.openxmlformats.org/drawingml/2006/table">
            <a:tbl>
              <a:tblPr firstRow="1"/>
              <a:tblGrid>
                <a:gridCol w="89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0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42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94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Level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 Title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Staff</a:t>
                      </a: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Content Producers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&amp; Application Testers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Application Developers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Procurement Staff 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 Writers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 Compliance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 Managers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Introduction to Accessibility (Self)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Office Documents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PDF  (Internal)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HTML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HTML Forms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Testing &amp; Tools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Fundamentals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Javascript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E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Sharepoint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Dreamweaver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E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 /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ASP.Net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E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Java / JSP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E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2.0 Technologies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(Internal or External)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 / Optional*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Specialized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96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Accessibility Law, and its Impacts 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Specialized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96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Accessibility in Contract Solicitations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Specialized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96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Understanding/validating Vendor IT accessibility</a:t>
                      </a: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C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marT="36576" marB="365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723188" y="6596390"/>
            <a:ext cx="5562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050" dirty="0"/>
              <a:t>* As needed based on assignment.</a:t>
            </a:r>
            <a:r>
              <a:rPr lang="en-US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412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371-B01B-4BF2-BA36-E358D4C1FC65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68332" y="76200"/>
            <a:ext cx="7239000" cy="13276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PDAA Core Criteria #6 </a:t>
            </a: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 descr="PDAA Maturity Model and Self Assessment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55453"/>
              </p:ext>
            </p:extLst>
          </p:nvPr>
        </p:nvGraphicFramePr>
        <p:xfrm>
          <a:off x="358072" y="5406482"/>
          <a:ext cx="8481129" cy="994318"/>
        </p:xfrm>
        <a:graphic>
          <a:graphicData uri="http://schemas.openxmlformats.org/drawingml/2006/table">
            <a:tbl>
              <a:tblPr firstRow="1" firstCol="1" bandRow="1"/>
              <a:tblGrid>
                <a:gridCol w="287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2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Criteria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Launch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Optimize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2442" marR="624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Make information regarding ICT accessibility policy, plans, and progress available to customers.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Make Launch level information available.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Make Integrate level information available.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Make Optimize level information available.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rtl="0" eaLnBrk="1" latinLnBrk="0" hangingPunct="1">
              <a:buNone/>
            </a:pPr>
            <a:r>
              <a:rPr lang="en-US" sz="2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information regarding ICT accessibility policy, plans, and progress available to customers. </a:t>
            </a:r>
            <a:endParaRPr lang="en-US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Encourages formalized tracking and management of PDAA initiatives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Provides customers with information for gauging organizational abilities and progress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34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250371"/>
          </a:xfrm>
        </p:spPr>
        <p:txBody>
          <a:bodyPr/>
          <a:lstStyle/>
          <a:p>
            <a:fld id="{9F929255-51E3-4E0C-96DB-9C1131F8BD9F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495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PDAA Maturity Model</a:t>
            </a:r>
          </a:p>
        </p:txBody>
      </p:sp>
      <p:graphicFrame>
        <p:nvGraphicFramePr>
          <p:cNvPr id="6" name="Table 5" descr="PDAA Maturity Model and Self Assessment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83155"/>
              </p:ext>
            </p:extLst>
          </p:nvPr>
        </p:nvGraphicFramePr>
        <p:xfrm>
          <a:off x="1" y="1219200"/>
          <a:ext cx="9143998" cy="5638801"/>
        </p:xfrm>
        <a:graphic>
          <a:graphicData uri="http://schemas.openxmlformats.org/drawingml/2006/table">
            <a:tbl>
              <a:tblPr firstRow="1" firstCol="1" bandRow="1"/>
              <a:tblGrid>
                <a:gridCol w="30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Criteria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Launch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Optimize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5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2442" marR="624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Develop, implement, and maintain an ICT accessibility policy.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an ICT accessibility policy.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appropriate plans in place to implement and maintain the policy.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 metrics and track progress towards achieving compliance to the policy.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2442" marR="624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 and maintain an organizational structure that enables and facilitates progress in ICT accessibility.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an organization wide governance system.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Designate of one or more individuals responsible for implementation.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reporting/decision mechanism and maintain records.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2442" marR="624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 ICT accessibility criteria into key phases of development, procurement, acquisitions, and other relevant business processes. 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candidate processes for criteria integration.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process changes.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 fully into all key processes.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2442" marR="624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processes for addressing inaccessible ICT.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 plans that include dates for compliance of inaccessible ICT.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alternate means of access until the ICT is accessible; implement corrective actions process for handling accessibility technical issues and defects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Maintain records of identified inaccessible ICT, corrective action, and tracking.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5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2442" marR="624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Ensure the availability of relevant ICT accessibility skills within (or to) the organization. 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Define skills/job descriptions.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existing resources that match up and address gaps.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 progress in acquiring skills and allocating qualified resources.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2442" marR="624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Make information regarding ICT accessibility policy, plans, and progress available to customers.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Make Launch level information available.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Make Integrate level information available.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Make Optimize level information available.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612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63000" y="6645275"/>
            <a:ext cx="381000" cy="288925"/>
          </a:xfrm>
        </p:spPr>
        <p:txBody>
          <a:bodyPr/>
          <a:lstStyle/>
          <a:p>
            <a:fld id="{9F929255-51E3-4E0C-96DB-9C1131F8BD9F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" y="457200"/>
            <a:ext cx="8686800" cy="495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Generic Vendor Implementation Timeline</a:t>
            </a:r>
          </a:p>
        </p:txBody>
      </p:sp>
      <p:graphicFrame>
        <p:nvGraphicFramePr>
          <p:cNvPr id="6" name="Content Placeholder 5" descr="Generic Vendor Implementation Timeline 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62940"/>
              </p:ext>
            </p:extLst>
          </p:nvPr>
        </p:nvGraphicFramePr>
        <p:xfrm>
          <a:off x="152400" y="1361422"/>
          <a:ext cx="8915401" cy="530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06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Criteria (begins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when vendor is informed of PDAA)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6mo</a:t>
                      </a:r>
                    </a:p>
                  </a:txBody>
                  <a:tcPr marR="0" marT="0" marB="0" anchor="ctr"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12mo</a:t>
                      </a:r>
                    </a:p>
                  </a:txBody>
                  <a:tcPr marR="0" marT="0" marB="0" anchor="ctr"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18mo</a:t>
                      </a:r>
                    </a:p>
                  </a:txBody>
                  <a:tcPr marR="0" marT="0" marB="0" anchor="ctr"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24mo</a:t>
                      </a:r>
                    </a:p>
                  </a:txBody>
                  <a:tcPr marR="0" marT="0" marB="0" anchor="ctr"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0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Develop, implement, and maintain an ICT accessibility policy.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R="0" marT="0" marB="0" anchor="ctr"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lvl="1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a. Have an ICT accessibility policy.</a:t>
                      </a:r>
                      <a:endParaRPr lang="en-US" sz="1200" dirty="0"/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b. Have appropriate plans in place to implement and maintain the policy.</a:t>
                      </a:r>
                      <a:endParaRPr lang="en-US" sz="1200" dirty="0"/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c. Establish metrics and track progress towards achieving compliance to the policy</a:t>
                      </a:r>
                      <a:endParaRPr lang="en-US" sz="1200" dirty="0"/>
                    </a:p>
                  </a:txBody>
                  <a:tcPr marR="0" marT="0" marB="0" anchor="ctr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5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Establish and maintain an organizational structure that enables and facilitates progress in ICT accessibility. </a:t>
                      </a:r>
                    </a:p>
                  </a:txBody>
                  <a:tcPr marR="0" marT="0" marB="0" anchor="ctr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a. Develop an organization wide governance system.</a:t>
                      </a:r>
                      <a:endParaRPr lang="en-US" sz="1200" dirty="0"/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b. Designate of one or more individuals responsible for implementation</a:t>
                      </a:r>
                      <a:endParaRPr lang="en-US" sz="1200" dirty="0"/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Implement reporting/decision mechanism and maintain records. </a:t>
                      </a:r>
                      <a:endParaRPr lang="en-US" sz="1200" dirty="0"/>
                    </a:p>
                  </a:txBody>
                  <a:tcPr marR="0" marT="0" marB="0" anchor="ctr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Integrate ICT accessibility criteria into key phases of development, procurement, acquisitions, and other relevant business processes. 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R="0" marT="0" marB="0" anchor="ctr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778">
                <a:tc>
                  <a:txBody>
                    <a:bodyPr/>
                    <a:lstStyle/>
                    <a:p>
                      <a:pPr marL="45720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a.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candidate processes for criteria integration.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Implement process changes.</a:t>
                      </a:r>
                      <a:endParaRPr lang="en-US" sz="1200" b="0" dirty="0"/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Integrate fully into all key processes.</a:t>
                      </a:r>
                      <a:endParaRPr lang="en-US" sz="1200" b="0" dirty="0"/>
                    </a:p>
                  </a:txBody>
                  <a:tcPr marR="0" marT="0" marB="0" anchor="ctr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Provide a process for addressing inaccessible ICT including:</a:t>
                      </a:r>
                      <a:endParaRPr lang="en-US" sz="1200" dirty="0"/>
                    </a:p>
                  </a:txBody>
                  <a:tcPr marR="0" marT="0" marB="0" anchor="ctr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a. a plan / date for compliance of an inaccessible ICT.</a:t>
                      </a:r>
                      <a:endParaRPr lang="en-US" sz="1200" dirty="0"/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b. an alternate means of access until the ICT is accessible.</a:t>
                      </a:r>
                      <a:endParaRPr lang="en-US" sz="1200" dirty="0"/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c. a corrective actions process for handling accessibility technical issues and defects. </a:t>
                      </a:r>
                      <a:endParaRPr lang="en-US" sz="1200" dirty="0"/>
                    </a:p>
                  </a:txBody>
                  <a:tcPr marR="0" marT="0" marB="0" anchor="ctr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11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Ensure the availability of relevant ICT accessibility skills within (or to) the organization.  </a:t>
                      </a:r>
                      <a:endParaRPr lang="en-US" sz="1200" b="1" dirty="0"/>
                    </a:p>
                  </a:txBody>
                  <a:tcPr marR="0" marT="0" marB="0" anchor="ctr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61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a.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Define skills/job descriptions.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Identify existing resources that match up and address gaps.</a:t>
                      </a:r>
                      <a:endParaRPr lang="en-US" sz="1200" b="0" dirty="0">
                        <a:latin typeface="Calibri" panose="020F0502020204030204" pitchFamily="34" charset="0"/>
                      </a:endParaRPr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Calibri" panose="020F0502020204030204" pitchFamily="34" charset="0"/>
                        </a:rPr>
                        <a:t>c. Manage progress in acquiring skills and allocating qualified resources.</a:t>
                      </a:r>
                    </a:p>
                  </a:txBody>
                  <a:tcPr marR="0" marT="0" marB="0" anchor="ctr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B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Make information regarding ICT accessibility policy, plans, and progress available to customers.</a:t>
                      </a:r>
                      <a:endParaRPr lang="en-US" sz="1200" b="1" dirty="0"/>
                    </a:p>
                  </a:txBody>
                  <a:tcPr marR="0" marT="0" marB="0" anchor="ctr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lnT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115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Make Launch level information available.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685800" algn="l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Make Integrate level information available.</a:t>
                      </a:r>
                      <a:endParaRPr lang="en-US" sz="1200" b="0" dirty="0"/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17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Make Optimize level information available.</a:t>
                      </a:r>
                      <a:endParaRPr lang="en-US" sz="1200" b="0" dirty="0"/>
                    </a:p>
                  </a:txBody>
                  <a:tcPr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906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9255-51E3-4E0C-96DB-9C1131F8BD9F}" type="slidenum">
              <a:rPr lang="en-US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Title 1" descr="PDAA Maturity Model Vendor Self Assessment Form word doc"/>
          <p:cNvSpPr>
            <a:spLocks noGrp="1"/>
          </p:cNvSpPr>
          <p:nvPr>
            <p:ph type="title"/>
          </p:nvPr>
        </p:nvSpPr>
        <p:spPr>
          <a:xfrm>
            <a:off x="685800" y="76200"/>
            <a:ext cx="84582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PDAA Vendor Self Assessment Tool and FAQs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468637"/>
            <a:ext cx="8610600" cy="741163"/>
          </a:xfrm>
        </p:spPr>
        <p:txBody>
          <a:bodyPr>
            <a:normAutofit fontScale="62500" lnSpcReduction="20000"/>
          </a:bodyPr>
          <a:lstStyle/>
          <a:p>
            <a:pPr marL="0" indent="0" rtl="0" eaLnBrk="0" fontAlgn="base" latinLnBrk="0" hangingPunct="0">
              <a:buNone/>
            </a:pPr>
            <a:r>
              <a:rPr lang="en-US" sz="4500" b="1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PDAA Vendor Self-Assessment Tool </a:t>
            </a:r>
            <a:r>
              <a:rPr lang="en-US" sz="3800" b="1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29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Open tool</a:t>
            </a:r>
            <a:r>
              <a:rPr lang="en-US" sz="38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sz="3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5" name="Picture 3" descr="Example bar graph of vendor self assessment results showin where the vendor progress stands on the PDAA maturity matr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7444"/>
            <a:ext cx="8686800" cy="8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2740756"/>
            <a:ext cx="8686800" cy="3736244"/>
          </a:xfrm>
        </p:spPr>
        <p:txBody>
          <a:bodyPr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FAQs for vendors and procurement organizations.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Questionnaire for vendors regarding the vendor’s ICT accessibility policy and progress against the PDAA Core Criteria.</a:t>
            </a:r>
          </a:p>
          <a:p>
            <a:pPr eaLnBrk="0" fontAlgn="base" hangingPunc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Results can be used by both: </a:t>
            </a:r>
          </a:p>
          <a:p>
            <a:pPr marL="742950" lvl="1" indent="-285750" eaLnBrk="0" fontAlgn="base" hangingPunct="0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Procurement organizations</a:t>
            </a:r>
          </a:p>
          <a:p>
            <a:pPr marL="1257300" lvl="2" indent="-457200" eaLnBrk="0" fontAlgn="base" hangingPunct="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Help assess a vendor’s ability to produce accessible offerings</a:t>
            </a:r>
          </a:p>
          <a:p>
            <a:pPr marL="1257300" lvl="2" indent="-457200" eaLnBrk="0" fontAlgn="base" hangingPunct="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Gauge confidence in vendor’s VPAT or other accessibility documentation</a:t>
            </a:r>
          </a:p>
          <a:p>
            <a:pPr marL="1257300" lvl="2" indent="-457200" eaLnBrk="0" fontAlgn="base" hangingPunct="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Track vendor progress and improvement in ICT accessibility initiatives</a:t>
            </a:r>
          </a:p>
          <a:p>
            <a:pPr marL="1257300" lvl="2" indent="-457200" eaLnBrk="0" fontAlgn="base" hangingPunct="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as part of vendor selection decisions </a:t>
            </a:r>
          </a:p>
          <a:p>
            <a:pPr marL="742950" lvl="1" indent="-285750" eaLnBrk="0" fontAlgn="base" hangingPunct="0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Vendors</a:t>
            </a:r>
          </a:p>
          <a:p>
            <a:pPr marL="1257300" lvl="2" indent="-457200" eaLnBrk="0" fontAlgn="base" hangingPunct="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Guide the implementation of organization wide accessibility programs / initiatives </a:t>
            </a:r>
          </a:p>
          <a:p>
            <a:pPr marL="1257300" lvl="2" indent="-457200" eaLnBrk="0" fontAlgn="base" hangingPunct="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Help achieve more accessible offerings over the long term</a:t>
            </a:r>
          </a:p>
        </p:txBody>
      </p:sp>
    </p:spTree>
    <p:extLst>
      <p:ext uri="{BB962C8B-B14F-4D97-AF65-F5344CB8AC3E}">
        <p14:creationId xmlns:p14="http://schemas.microsoft.com/office/powerpoint/2010/main" val="1523641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508750"/>
            <a:ext cx="762000" cy="196850"/>
          </a:xfrm>
        </p:spPr>
        <p:txBody>
          <a:bodyPr/>
          <a:lstStyle/>
          <a:p>
            <a:fld id="{9F929255-51E3-4E0C-96DB-9C1131F8BD9F}" type="slidenum">
              <a:rPr lang="en-US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Title 1" descr="PDAA Maturity Model Vendor Self Assessment Form word doc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685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PDAA Vendor Self Assessment Tool Applicability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rtl="0" eaLnBrk="0" fontAlgn="base" latinLnBrk="0" hangingPunct="0">
              <a:buNone/>
            </a:pPr>
            <a:r>
              <a:rPr lang="en-US" sz="2800" b="1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Assessment  addresses 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vendor types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0" fontAlgn="base" latinLnBrk="0" hangingPunct="0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Manufacturer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0" fontAlgn="base" latinLnBrk="0" hangingPunct="0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Develops and sells its own ICT products / services</a:t>
            </a:r>
          </a:p>
          <a:p>
            <a:pPr marL="742950" lvl="1" indent="-285750" rtl="0" eaLnBrk="0" fontAlgn="base" latinLnBrk="0" hangingPunct="0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also provide VPATs</a:t>
            </a:r>
            <a:r>
              <a:rPr lang="en-US" sz="20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where appropriate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0" fontAlgn="base" latinLnBrk="0" hangingPunct="0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Provider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0" fontAlgn="base" latinLnBrk="0" hangingPunct="0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Sells IT development services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0" fontAlgn="base" latinLnBrk="0" hangingPunct="0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Integrator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0" fontAlgn="base" latinLnBrk="0" hangingPunct="0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Develops customer solutions using a combination of 3</a:t>
            </a:r>
            <a:r>
              <a:rPr lang="en-US" sz="2000" kern="1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party and in-house products and services</a:t>
            </a:r>
          </a:p>
          <a:p>
            <a:pPr lvl="1" eaLnBrk="0" fontAlgn="base" hangingPunct="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also provide VPATs where appropriate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0" fontAlgn="base" latinLnBrk="0" hangingPunct="0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Distributor or Reseller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0" fontAlgn="base" latinLnBrk="0" hangingPunct="0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not develop or have its own products, but offers COTS 3rd party products</a:t>
            </a:r>
          </a:p>
          <a:p>
            <a:pPr marL="742950" lvl="1" indent="-285750" rtl="0" eaLnBrk="0" fontAlgn="base" latinLnBrk="0" hangingPunct="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also require and provide access to VPATs where appropriate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6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0"/>
          <p:cNvSpPr txBox="1">
            <a:spLocks/>
          </p:cNvSpPr>
          <p:nvPr/>
        </p:nvSpPr>
        <p:spPr bwMode="auto">
          <a:xfrm>
            <a:off x="8692261" y="6513512"/>
            <a:ext cx="393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300" b="1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742950" indent="-28575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1143000" indent="-2286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600200" indent="-2286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2057400" indent="-2286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fld id="{D1D0B3B6-D301-43C7-B6A3-252F19F49BAB}" type="slidenum">
              <a:rPr lang="en-US" sz="1200" b="0" smtClean="0">
                <a:latin typeface="Gill Sans" charset="0"/>
              </a:rPr>
              <a:pPr/>
              <a:t>3</a:t>
            </a:fld>
            <a:endParaRPr lang="en-US" sz="1200" b="0" dirty="0">
              <a:latin typeface="Gill Sans" charset="0"/>
            </a:endParaRPr>
          </a:p>
        </p:txBody>
      </p:sp>
      <p:sp>
        <p:nvSpPr>
          <p:cNvPr id="89090" name="Title"/>
          <p:cNvSpPr>
            <a:spLocks noGrp="1" noChangeArrowheads="1"/>
          </p:cNvSpPr>
          <p:nvPr>
            <p:ph type="title"/>
          </p:nvPr>
        </p:nvSpPr>
        <p:spPr>
          <a:xfrm>
            <a:off x="3135960" y="605192"/>
            <a:ext cx="5843500" cy="457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Procurement Dependency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329025"/>
            <a:ext cx="8903260" cy="34621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Vendor sourced IT products and services make up the majority of government IT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products and services do not meet accessibility technical standards (US 508, WCAG 2.0  AA)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continued high dependency on procured IT for the foreseeable future </a:t>
            </a:r>
          </a:p>
        </p:txBody>
      </p:sp>
      <p:pic>
        <p:nvPicPr>
          <p:cNvPr id="10245" name="Picture 5" descr="&quot;Buy&quot; text attached to a mous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74" y="605192"/>
            <a:ext cx="2000251" cy="149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907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73732" y="6416675"/>
            <a:ext cx="2133600" cy="365125"/>
          </a:xfrm>
        </p:spPr>
        <p:txBody>
          <a:bodyPr/>
          <a:lstStyle/>
          <a:p>
            <a:fld id="{72DBB371-B01B-4BF2-BA36-E358D4C1FC65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215" y="304800"/>
            <a:ext cx="7239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PDAA Reference Information</a:t>
            </a: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28600" y="1219200"/>
            <a:ext cx="8686800" cy="4876800"/>
          </a:xfrm>
        </p:spPr>
        <p:txBody>
          <a:bodyPr>
            <a:noAutofit/>
          </a:bodyPr>
          <a:lstStyle/>
          <a:p>
            <a:pPr marL="0" indent="0" rtl="0" eaLnBrk="1" latinLnBrk="0" hangingPunct="1">
              <a:buNone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both procurement organizations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vendors</a:t>
            </a:r>
          </a:p>
          <a:p>
            <a:pPr marL="342900" indent="-342900" rtl="0" eaLnBrk="1" latinLnBrk="0" hangingPunct="1"/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Techcheck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On Line Assessment Tool developed by the 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Partnership on Employment and Accessible Technology (PEAT)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sponsored by the 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Office of Disability Employment Policy (ODEP)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U.S. Department of Labor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W3C – Web Accessibility Initiative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Planning and Implementing Web Accessibility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British standard BS-8878 Web Accessibility Code of Practice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Accessibility business process integration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Strategic IT Accessibility: Enabling the Organization 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Reference book on organizational accessibility enablement, strategy, and implementation 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Digital Accessibility Maturity Model (DAMM)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SSB Bart Group -  A Capability Maturity Model based framework to help digital accessibility programs measure their development against an objective yardstick  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Accessibility Implementation Framework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Texas Department of Information Resources -  A comprehensive framework and project plan to guide an organization’s IT accessibility program and initiatives   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78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PDAA in Practice - Texas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78810" y="1573278"/>
            <a:ext cx="8382000" cy="3992563"/>
          </a:xfrm>
        </p:spPr>
        <p:txBody>
          <a:bodyPr>
            <a:normAutofit/>
          </a:bodyPr>
          <a:lstStyle/>
          <a:p>
            <a:pPr marL="0" indent="0" rtl="0" eaLnBrk="1" latinLnBrk="0" hangingPunct="1">
              <a:buNone/>
            </a:pPr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Texas DIR initiated use of PDAA in August 2014 </a:t>
            </a:r>
          </a:p>
          <a:p>
            <a:pPr marL="342900" indent="-342900" rtl="0" eaLnBrk="1" latinLnBrk="0" hangingPunct="1"/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“Education IT Products and Services” request for offerings (RFO) </a:t>
            </a:r>
          </a:p>
          <a:p>
            <a:pPr marL="742950" lvl="1" indent="-342900" rtl="0" eaLnBrk="1" latinLnBrk="0" hangingPunct="1">
              <a:buFont typeface="Courier New" panose="02070309020205020404" pitchFamily="49" charset="0"/>
              <a:buChar char="o"/>
            </a:pP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Vendors required to complete assessment 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1" latinLnBrk="0" hangingPunct="1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scored 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part of contract award criteria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1" latinLnBrk="0" hangingPunct="1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Responses recorded and compared to later responses in:</a:t>
            </a:r>
            <a:endParaRPr lang="en-US" sz="20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lvl="2" indent="-285750" rtl="0" eaLnBrk="1" latinLnBrk="0" hangingPunct="1">
              <a:buFont typeface="Wingdings" panose="05000000000000000000" pitchFamily="2" charset="2"/>
              <a:buChar char="§"/>
            </a:pPr>
            <a:r>
              <a:rPr lang="en-US" sz="18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Subsequent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solicitations</a:t>
            </a:r>
          </a:p>
          <a:p>
            <a:pPr marL="1143000" lvl="2" indent="-285750" rtl="0" eaLnBrk="1" latinLnBrk="0" hangingPunct="1">
              <a:buFont typeface="Wingdings" panose="05000000000000000000" pitchFamily="2" charset="2"/>
              <a:buChar char="§"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 renewals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planned to be available at customer requests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RFOs using the PDAA tool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51" y="5791200"/>
            <a:ext cx="8065718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 to DIR PDAA site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371-B01B-4BF2-BA36-E358D4C1FC65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Cover of DIR slide deck for vendor prebid conference  for Education IR products and sevic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0" y="5105400"/>
            <a:ext cx="21844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1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PDAA in Practice – Minnesota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8153400" cy="36877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PDAA pilot for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feedback</a:t>
            </a:r>
          </a:p>
          <a:p>
            <a:pPr marL="342900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PDAA materials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posted on public website</a:t>
            </a:r>
          </a:p>
          <a:p>
            <a:pPr marL="342900" indent="-342900"/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Five vendors with current long-term contracts asked to complete self-evaluation and submit results</a:t>
            </a:r>
          </a:p>
          <a:p>
            <a:pPr marL="342900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feedback from both administrative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and vendor side to analyze model, determine next steps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28600" y="5486400"/>
            <a:ext cx="81534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Link to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MN PDAA site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08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371-B01B-4BF2-BA36-E358D4C1FC65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381000"/>
            <a:ext cx="7239000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adoption by member workgroup organizations and by state governments, federal agencies, and private sector organizations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 to socialize PDAA and obtain input from public and private sector accessibility communities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1" latinLnBrk="0" hangingPunct="1">
              <a:buFont typeface="Courier New" panose="02070309020205020404" pitchFamily="49" charset="0"/>
              <a:buChar char="o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NASCIO “Issue Brief” paper in process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Explore universal locations (website) for PDAA information repository hosting</a:t>
            </a:r>
          </a:p>
        </p:txBody>
      </p:sp>
    </p:spTree>
    <p:extLst>
      <p:ext uri="{BB962C8B-B14F-4D97-AF65-F5344CB8AC3E}">
        <p14:creationId xmlns:p14="http://schemas.microsoft.com/office/powerpoint/2010/main" val="4123803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5600" y="2667000"/>
            <a:ext cx="5562600" cy="36136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7200" b="1" dirty="0"/>
              <a:t>Thank you!</a:t>
            </a:r>
          </a:p>
          <a:p>
            <a:pPr marL="0" indent="0" algn="r" rtl="0" eaLnBrk="1" latinLnBrk="0" hangingPunct="1">
              <a:buNone/>
            </a:pP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Sarah Bourne, State of Massachusetts</a:t>
            </a:r>
            <a:endParaRPr lang="en-US" sz="6600" dirty="0">
              <a:effectLst/>
            </a:endParaRPr>
          </a:p>
          <a:p>
            <a:pPr marL="0" indent="0" algn="r" rtl="0" eaLnBrk="1" latinLnBrk="0" hangingPunct="1">
              <a:buNone/>
            </a:pP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Kline, State of Texas</a:t>
            </a:r>
            <a:endParaRPr lang="en-US" sz="6600" dirty="0">
              <a:effectLst/>
            </a:endParaRPr>
          </a:p>
          <a:p>
            <a:pPr marL="0" indent="0" algn="r" rtl="0" eaLnBrk="1" latinLnBrk="0" hangingPunct="1">
              <a:buNone/>
            </a:pPr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 Wyant, State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Minnesota</a:t>
            </a:r>
            <a:endParaRPr lang="en-US" sz="6600" dirty="0">
              <a:effectLst/>
            </a:endParaRPr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9300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78732" cy="1143000"/>
          </a:xfrm>
        </p:spPr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Accountability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743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do we measure accessibility?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VPATS only apply to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goods and customized products</a:t>
            </a:r>
          </a:p>
          <a:p>
            <a:pPr marL="1143000" lvl="2" indent="-285750">
              <a:buFont typeface="Arial" panose="020B0604020202020204" pitchFamily="34" charset="0"/>
              <a:buChar char="•"/>
            </a:pPr>
            <a:r>
              <a:rPr lang="en-US" sz="2200" baseline="0" dirty="0">
                <a:latin typeface="Arial" panose="020B0604020202020204" pitchFamily="34" charset="0"/>
                <a:cs typeface="Arial" panose="020B0604020202020204" pitchFamily="34" charset="0"/>
              </a:rPr>
              <a:t>Accuracy depends on vendors’ expertise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Does not cover professional/technical services and related deliverables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How to choose between competing products with low accessibility?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How to measure vendor commitment to future improvements?</a:t>
            </a:r>
          </a:p>
        </p:txBody>
      </p:sp>
      <p:pic>
        <p:nvPicPr>
          <p:cNvPr id="8" name="Picture 7" descr="Rul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49" y="4419600"/>
            <a:ext cx="334835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8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109398"/>
            <a:ext cx="2133600" cy="365125"/>
          </a:xfrm>
        </p:spPr>
        <p:txBody>
          <a:bodyPr/>
          <a:lstStyle/>
          <a:p>
            <a:fld id="{EDC8AA99-7238-42D3-B68A-A4E1B56FEE73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5835"/>
            <a:ext cx="8547195" cy="7709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IT Accessibility Models Not Working Well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0753" y="1442438"/>
            <a:ext cx="8887603" cy="62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82575" indent="-282575" algn="l" rtl="0" fontAlgn="base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9388" algn="l" rtl="0" fontAlgn="base">
              <a:spcBef>
                <a:spcPct val="4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SzPct val="80000"/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3pPr>
            <a:lvl4pPr marL="1196975" indent="-16827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906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78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50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22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94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FontTx/>
              <a:buNone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Recent US government reports…</a:t>
            </a: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 descr="Table of US Gov reports"/>
          <p:cNvGraphicFramePr>
            <a:graphicFrameLocks noGrp="1"/>
          </p:cNvGraphicFramePr>
          <p:nvPr>
            <p:ph idx="1"/>
          </p:nvPr>
        </p:nvGraphicFramePr>
        <p:xfrm>
          <a:off x="152399" y="1752600"/>
          <a:ext cx="8682507" cy="252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6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32">
                <a:tc>
                  <a:txBody>
                    <a:bodyPr/>
                    <a:lstStyle/>
                    <a:p>
                      <a:pPr lvl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Disability Policy Progress Report  - 2012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Rarely mentions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accessibility</a:t>
                      </a: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508 Report to the President and Congress:  Accessibility of Federal Electronic and Information Technology - 2012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Finds that 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50%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agency components incorporated specific applicable Section 508 Accessibility Standards as requirements in each procurement solicitation… 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to no validation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against Section 508 criteria performed on procured products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E-Government Website Quality Report  - 2012</a:t>
                      </a:r>
                    </a:p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accessibility benchmark shows that 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two-thirds of federal sites achieved a moderate level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compliance federal sites 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 of sites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study achieved the </a:t>
                      </a:r>
                      <a:r>
                        <a:rPr lang="en-US" sz="11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lowest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band.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Automated testing only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tool(s) not defined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7969" y="4572000"/>
            <a:ext cx="8420432" cy="3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82575" indent="-282575" algn="l" rtl="0" fontAlgn="base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9388" algn="l" rtl="0" fontAlgn="base">
              <a:spcBef>
                <a:spcPct val="4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SzPct val="80000"/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3pPr>
            <a:lvl4pPr marL="1196975" indent="-16827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906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78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50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22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9463" indent="-179388" algn="l" rtl="0" fontAlgn="base">
              <a:spcBef>
                <a:spcPct val="30000"/>
              </a:spcBef>
              <a:spcAft>
                <a:spcPct val="0"/>
              </a:spcAft>
              <a:buClr>
                <a:srgbClr val="457BE7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FontTx/>
              <a:buNone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The situation in Europe and the rest of the world isn’t any better…</a:t>
            </a:r>
          </a:p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Tx/>
              <a:buNone/>
            </a:pP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4" descr="Table of Europe / Global  reports"/>
          <p:cNvGraphicFramePr>
            <a:graphicFrameLocks/>
          </p:cNvGraphicFramePr>
          <p:nvPr/>
        </p:nvGraphicFramePr>
        <p:xfrm>
          <a:off x="165810" y="4876800"/>
          <a:ext cx="8682507" cy="158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6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Commission research behind Proposed Directive on Accessibility of Public Sector websites (Dec 2012)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one-third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Europe’s 761,000 public-sector and government websites are accessible</a:t>
                      </a: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G3ict: CRPD 2012 ICT Accessibility Progress Report 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Indicates </a:t>
                      </a:r>
                      <a:r>
                        <a:rPr lang="en-US" sz="1300" b="1" kern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deficits </a:t>
                      </a:r>
                      <a:r>
                        <a:rPr lang="en-US" sz="1300" kern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set in place a foundation to promote ICT accessibility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30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1300" b="1">
                <a:solidFill>
                  <a:schemeClr val="bg1"/>
                </a:solidFill>
              </a:defRPr>
            </a:lvl1pPr>
          </a:lstStyle>
          <a:p>
            <a:fld id="{45564F91-3F82-4A95-BD09-DA67A8A49CF4}" type="slidenum">
              <a:rPr lang="en-US" b="0">
                <a:solidFill>
                  <a:schemeClr val="tx1"/>
                </a:solidFill>
              </a:rPr>
              <a:pPr/>
              <a:t>6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0" name="Title"/>
          <p:cNvSpPr txBox="1">
            <a:spLocks noGrp="1" noChangeArrowheads="1"/>
          </p:cNvSpPr>
          <p:nvPr>
            <p:ph type="title"/>
          </p:nvPr>
        </p:nvSpPr>
        <p:spPr>
          <a:xfrm>
            <a:off x="228600" y="76200"/>
            <a:ext cx="85707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accessibility today is a governance problem</a:t>
            </a:r>
          </a:p>
        </p:txBody>
      </p:sp>
      <p:sp>
        <p:nvSpPr>
          <p:cNvPr id="89091" name="Rectangle 3" descr="Man in from of a pole with arrows poinitng in all directions"/>
          <p:cNvSpPr>
            <a:spLocks noGrp="1" noChangeArrowheads="1"/>
          </p:cNvSpPr>
          <p:nvPr>
            <p:ph sz="half" idx="1"/>
          </p:nvPr>
        </p:nvSpPr>
        <p:spPr>
          <a:xfrm>
            <a:off x="342900" y="1801265"/>
            <a:ext cx="6934199" cy="2397486"/>
          </a:xfrm>
        </p:spPr>
        <p:txBody>
          <a:bodyPr>
            <a:normAutofit fontScale="25000" lnSpcReduction="20000"/>
          </a:bodyPr>
          <a:lstStyle/>
          <a:p>
            <a:pPr marL="6858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Pushing technical specifications/standards has not been an adequate adoption driver</a:t>
            </a:r>
          </a:p>
          <a:p>
            <a:pPr marL="411480">
              <a:spcBef>
                <a:spcPts val="300"/>
              </a:spcBef>
              <a:spcAft>
                <a:spcPts val="300"/>
              </a:spcAft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Technical standards are execution criteria not governance criteria</a:t>
            </a:r>
          </a:p>
          <a:p>
            <a:pPr marL="411480">
              <a:spcBef>
                <a:spcPts val="300"/>
              </a:spcBef>
              <a:spcAft>
                <a:spcPts val="300"/>
              </a:spcAft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Nothing in today’s technical standards address governance</a:t>
            </a:r>
          </a:p>
          <a:p>
            <a:pPr marL="411480">
              <a:spcBef>
                <a:spcPts val="300"/>
              </a:spcBef>
              <a:spcAft>
                <a:spcPts val="300"/>
              </a:spcAft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No silver bullet technology solutions on the horizon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5105400"/>
            <a:ext cx="8458200" cy="12192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help ICT vendors better meet technical standards and government regulations for ICT accessibility?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Dilemma image: man scratching head in front of multiple signpost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3124200"/>
            <a:ext cx="1636515" cy="229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</p:spPr>
        <p:txBody>
          <a:bodyPr/>
          <a:lstStyle/>
          <a:p>
            <a:pPr algn="r"/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sector 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governance model trends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OMB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64" y="2521864"/>
            <a:ext cx="907136" cy="907136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524000" y="1600201"/>
            <a:ext cx="7383331" cy="2456823"/>
          </a:xfrm>
        </p:spPr>
        <p:txBody>
          <a:bodyPr>
            <a:normAutofit fontScale="77500" lnSpcReduction="20000"/>
          </a:bodyPr>
          <a:lstStyle/>
          <a:p>
            <a:pPr marL="0" indent="0" rtl="0" eaLnBrk="1" latinLnBrk="0" hangingPunct="1">
              <a:buNone/>
            </a:pPr>
            <a:r>
              <a:rPr lang="en-US" sz="29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President’s Office of Management and Budget (OMB) </a:t>
            </a:r>
            <a:endParaRPr lang="en-US" sz="2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6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“Strategic Plan for Improving Management of Section 508 of the Rehabilitation Act” – Jan. 2013</a:t>
            </a:r>
            <a:endParaRPr lang="en-US" sz="2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1" latinLnBrk="0" hangingPunct="1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agencies must have accessibility statement (policy) on internet / intranet websites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1" latinLnBrk="0" hangingPunct="1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Template for reporting baseline compliance by agencies to OMB / others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1" latinLnBrk="0" hangingPunct="1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Naming of a 508 coordinator for each agency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rtl="0" eaLnBrk="1" latinLnBrk="0" hangingPunct="1"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Delivery of learning modules by the GSA 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AODA graph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8" y="4953000"/>
            <a:ext cx="1230383" cy="64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539766" y="3886200"/>
            <a:ext cx="6994634" cy="2666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Ontario: Accessibility for Ontarians with Disabilities Act (AODA)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Requires: Public and </a:t>
            </a:r>
            <a:r>
              <a:rPr lang="en-US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entities with over 20 employees operating in Ontario to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accessibility policies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Establish, implement, maintain and document accessibility plans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File Accessibility Compliance Reports online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Incorporate accessibility criteria and features into procurement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Timetables for required compliance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Fine schedules</a:t>
            </a:r>
          </a:p>
        </p:txBody>
      </p:sp>
    </p:spTree>
    <p:extLst>
      <p:ext uri="{BB962C8B-B14F-4D97-AF65-F5344CB8AC3E}">
        <p14:creationId xmlns:p14="http://schemas.microsoft.com/office/powerpoint/2010/main" val="62281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algn="r" rtl="0" eaLnBrk="1" latinLnBrk="0" hangingPunct="1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Governance included in settlements</a:t>
            </a:r>
            <a:r>
              <a:rPr lang="en-US" sz="32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3810000" cy="4525963"/>
          </a:xfrm>
        </p:spPr>
        <p:txBody>
          <a:bodyPr>
            <a:normAutofit fontScale="92500"/>
          </a:bodyPr>
          <a:lstStyle/>
          <a:p>
            <a:pPr marL="0" indent="0" rtl="0" eaLnBrk="1" latinLnBrk="0" hangingPunct="1">
              <a:buNone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Block &amp; </a:t>
            </a:r>
            <a:r>
              <a:rPr lang="en-US" sz="24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PeaPod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Appoint a skilled web accessibility coordinator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will report directly to an executive</a:t>
            </a:r>
            <a:endParaRPr lang="en-US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Adopt a web accessibility policy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Mandatory accessibility training for web content personnel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68474"/>
            <a:ext cx="41910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Youngstown State University &amp; University of Montana</a:t>
            </a: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web accessibility policy and an implementation and remediation plan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Mandatory accessibility training for web content personnel</a:t>
            </a:r>
          </a:p>
          <a:p>
            <a:pPr rtl="0" eaLnBrk="1" latinLnBrk="0" hangingPunct="1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Put in place mechanisms to ensure that the sites continue to be accessible.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F929255-51E3-4E0C-96DB-9C1131F8BD9F}" type="slidenum">
              <a:rPr lang="en-US" altLang="en-US" smtClean="0">
                <a:solidFill>
                  <a:srgbClr val="000000"/>
                </a:solidFill>
              </a:rPr>
              <a:pPr algn="r"/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for:</a:t>
            </a:r>
            <a:b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Policy Driven Adoption for Accessibility (PDAA)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8458200" cy="23161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integration of  IT accessibility governance into organization policies in a way that enables them to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drive themselves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improve accessibility adoption.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3657600"/>
            <a:ext cx="7772400" cy="2667000"/>
          </a:xfrm>
        </p:spPr>
        <p:txBody>
          <a:bodyPr/>
          <a:lstStyle/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Makes IT accessibility difficult to ignore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prescriptive,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tells what, not how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Governed through non-technical methods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Accelerates marketplace innovations</a:t>
            </a:r>
          </a:p>
        </p:txBody>
      </p:sp>
    </p:spTree>
    <p:extLst>
      <p:ext uri="{BB962C8B-B14F-4D97-AF65-F5344CB8AC3E}">
        <p14:creationId xmlns:p14="http://schemas.microsoft.com/office/powerpoint/2010/main" val="3433616055"/>
      </p:ext>
    </p:extLst>
  </p:cSld>
  <p:clrMapOvr>
    <a:masterClrMapping/>
  </p:clrMapOvr>
</p:sld>
</file>

<file path=ppt/theme/theme1.xml><?xml version="1.0" encoding="utf-8"?>
<a:theme xmlns:a="http://schemas.openxmlformats.org/drawingml/2006/main" name="TS10188135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lnSpc>
            <a:spcPct val="100000"/>
          </a:lnSpc>
          <a:spcBef>
            <a:spcPts val="600"/>
          </a:spcBef>
          <a:buClrTx/>
          <a:defRPr sz="2400" kern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E061906B8D41B78466604C53C4AE" ma:contentTypeVersion="28" ma:contentTypeDescription="Create a new document." ma:contentTypeScope="" ma:versionID="b1fac3747e4839e2d4ffb6e4054a9b09">
  <xsd:schema xmlns:xsd="http://www.w3.org/2001/XMLSchema" xmlns:xs="http://www.w3.org/2001/XMLSchema" xmlns:p="http://schemas.microsoft.com/office/2006/metadata/properties" xmlns:ns2="1624d5a5-934e-431c-bdeb-2205adc15921" targetNamespace="http://schemas.microsoft.com/office/2006/metadata/properties" ma:root="true" ma:fieldsID="54ec43d53a1f88dddf6650d30005016a" ns2:_="">
    <xsd:import namespace="1624d5a5-934e-431c-bdeb-2205adc15921"/>
    <xsd:element name="properties">
      <xsd:complexType>
        <xsd:sequence>
          <xsd:element name="documentManagement">
            <xsd:complexType>
              <xsd:all>
                <xsd:element ref="ns2:DocumentCategory"/>
                <xsd:element ref="ns2:DocumentSummary"/>
                <xsd:element ref="ns2:DocumentPublishDate"/>
                <xsd:element ref="ns2:DIRDepartment" minOccurs="0"/>
                <xsd:element ref="ns2:RedirectURL" minOccurs="0"/>
                <xsd:element ref="ns2:SearchSummary" minOccurs="0"/>
                <xsd:element ref="ns2:DocumentSize" minOccurs="0"/>
                <xsd:element ref="ns2:DocumentExtension" minOccurs="0"/>
                <xsd:element ref="ns2:SearchKeywords" minOccurs="0"/>
                <xsd:element ref="ns2:TSLACSubject" minOccurs="0"/>
                <xsd:element ref="ns2:TSLACType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4d5a5-934e-431c-bdeb-2205adc15921" elementFormDefault="qualified">
    <xsd:import namespace="http://schemas.microsoft.com/office/2006/documentManagement/types"/>
    <xsd:import namespace="http://schemas.microsoft.com/office/infopath/2007/PartnerControls"/>
    <xsd:element name="DocumentCategory" ma:index="1" ma:displayName="Document Category" ma:format="Dropdown" ma:internalName="DocumentCategory">
      <xsd:simpleType>
        <xsd:restriction base="dms:Choice">
          <xsd:enumeration value="Audit"/>
          <xsd:enumeration value="Board"/>
          <xsd:enumeration value="Event Materials"/>
          <xsd:enumeration value="Forms"/>
          <xsd:enumeration value="Guidelines"/>
          <xsd:enumeration value="Other"/>
          <xsd:enumeration value="Policies"/>
          <xsd:enumeration value="Reports"/>
          <xsd:enumeration value="Templates"/>
        </xsd:restriction>
      </xsd:simpleType>
    </xsd:element>
    <xsd:element name="DocumentSummary" ma:index="2" ma:displayName="Document Summary" ma:internalName="DocumentSummary">
      <xsd:simpleType>
        <xsd:restriction base="dms:Note">
          <xsd:maxLength value="255"/>
        </xsd:restriction>
      </xsd:simpleType>
    </xsd:element>
    <xsd:element name="DocumentPublishDate" ma:index="3" ma:displayName="Document Publish Date" ma:default="[today]" ma:format="DateOnly" ma:internalName="DocumentPublishDate">
      <xsd:simpleType>
        <xsd:restriction base="dms:DateTime"/>
      </xsd:simpleType>
    </xsd:element>
    <xsd:element name="DIRDepartment" ma:index="4" nillable="true" ma:displayName="DIR Department" ma:default="General" ma:format="Dropdown" ma:internalName="DIRDepartment">
      <xsd:simpleType>
        <xsd:restriction base="dms:Choice">
          <xsd:enumeration value="Contracts"/>
          <xsd:enumeration value="Data Center"/>
          <xsd:enumeration value="General"/>
          <xsd:enumeration value="Information Security"/>
          <xsd:enumeration value="Policy &amp; Planning"/>
          <xsd:enumeration value="Telecom"/>
          <xsd:enumeration value="Texas.Gov"/>
        </xsd:restriction>
      </xsd:simpleType>
    </xsd:element>
    <xsd:element name="RedirectURL" ma:index="5" nillable="true" ma:displayName="Redirect URL" ma:hidden="true" ma:internalName="RedirectURL" ma:readOnly="false">
      <xsd:simpleType>
        <xsd:restriction base="dms:Text">
          <xsd:maxLength value="255"/>
        </xsd:restriction>
      </xsd:simpleType>
    </xsd:element>
    <xsd:element name="SearchSummary" ma:index="6" nillable="true" ma:displayName="Search Summary" ma:hidden="true" ma:internalName="SearchSummary" ma:readOnly="false">
      <xsd:simpleType>
        <xsd:restriction base="dms:Note"/>
      </xsd:simpleType>
    </xsd:element>
    <xsd:element name="DocumentSize" ma:index="15" nillable="true" ma:displayName="Document Size" ma:hidden="true" ma:internalName="DocumentSize" ma:readOnly="false">
      <xsd:simpleType>
        <xsd:restriction base="dms:Text">
          <xsd:maxLength value="255"/>
        </xsd:restriction>
      </xsd:simpleType>
    </xsd:element>
    <xsd:element name="DocumentExtension" ma:index="16" nillable="true" ma:displayName="Document Extension" ma:hidden="true" ma:internalName="DocumentExtension" ma:readOnly="false">
      <xsd:simpleType>
        <xsd:restriction base="dms:Text">
          <xsd:maxLength value="255"/>
        </xsd:restriction>
      </xsd:simpleType>
    </xsd:element>
    <xsd:element name="SearchKeywords" ma:index="17" nillable="true" ma:displayName="Search Keywords" ma:internalName="SearchKeywords">
      <xsd:simpleType>
        <xsd:restriction base="dms:Text">
          <xsd:maxLength value="255"/>
        </xsd:restriction>
      </xsd:simpleType>
    </xsd:element>
    <xsd:element name="TSLACSubject" ma:index="18" nillable="true" ma:displayName="TSLAC Subject" ma:internalName="TSLACSubjec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ting Budget"/>
                    <xsd:enumeration value="Executive Departments"/>
                    <xsd:enumeration value="Government Information"/>
                    <xsd:enumeration value="Government Purchasing"/>
                    <xsd:enumeration value="State Governments"/>
                  </xsd:restriction>
                </xsd:simpleType>
              </xsd:element>
            </xsd:sequence>
          </xsd:extension>
        </xsd:complexContent>
      </xsd:complexType>
    </xsd:element>
    <xsd:element name="TSLACType" ma:index="19" ma:displayName="TSLAC Type" ma:format="Dropdown" ma:internalName="TSLACType">
      <xsd:simpleType>
        <xsd:restriction base="dms:Choice">
          <xsd:enumeration value="Agency Rules, Policies and Procedures"/>
          <xsd:enumeration value="Agency Search engines"/>
          <xsd:enumeration value="Agency staff contacts"/>
          <xsd:enumeration value="Databases"/>
          <xsd:enumeration value="Employment information"/>
          <xsd:enumeration value="Executive Orders"/>
          <xsd:enumeration value="External Fiscal Reports"/>
          <xsd:enumeration value="Forms and Form instructions"/>
          <xsd:enumeration value="Grants or Funding Opportunities"/>
          <xsd:enumeration value="Homepages"/>
          <xsd:enumeration value="Legal Opinions and Advice"/>
          <xsd:enumeration value="Legislation, Proposed Legislation, and Statutes"/>
          <xsd:enumeration value="Legislative Appropriations Requests"/>
          <xsd:enumeration value="Licenses and Licensing Information"/>
          <xsd:enumeration value="Mail and Telecommunication Listings"/>
          <xsd:enumeration value="Manuals and Instructions"/>
          <xsd:enumeration value="Maps"/>
          <xsd:enumeration value="Meeting Agendas"/>
          <xsd:enumeration value="Meeting Minutes"/>
          <xsd:enumeration value="Miscellaneous reports"/>
          <xsd:enumeration value="News or Press Releases"/>
          <xsd:enumeration value="Non-fiscal reports and studies"/>
          <xsd:enumeration value="Organization Charts"/>
          <xsd:enumeration value="Other publications"/>
          <xsd:enumeration value="Periodicals - Newsletters and Magazines"/>
          <xsd:enumeration value="Personnel Policies and Procedures"/>
          <xsd:enumeration value="Plans and Planning Information"/>
          <xsd:enumeration value="Programs and Services"/>
          <xsd:enumeration value="Reference materials"/>
          <xsd:enumeration value="Reports - Biennial or Annual"/>
          <xsd:enumeration value="Reports - Required Legislative"/>
          <xsd:enumeration value="Reports on Performance Measures"/>
          <xsd:enumeration value="Speeches and Papers"/>
          <xsd:enumeration value="Statistics"/>
          <xsd:enumeration value="Strategic Plans"/>
          <xsd:enumeration value="Training Materials"/>
          <xsd:enumeration value="Web documents - Undefined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17e8d30a-da91-4395-8dbc-c1e53e82d6c7}" ma:internalName="TaxCatchAll" ma:showField="CatchAllData" ma:web="1624d5a5-934e-431c-bdeb-2205adc15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ummary xmlns="1624d5a5-934e-431c-bdeb-2205adc15921">Team presentation by State EIR Accessibility Coordinator (DIR) et al. at Int'l Technology &amp; Persons w/Disabilities Conference (CSUN): Framing Companies into Accessible Operations: Policy Driven Adoption for Accessibility (PDAA), 3/5/15 (PPTX) </DocumentSummary>
    <DocumentPublishDate xmlns="1624d5a5-934e-431c-bdeb-2205adc15921">2015-04-07T05:00:00+00:00</DocumentPublishDate>
    <DIRDepartment xmlns="1624d5a5-934e-431c-bdeb-2205adc15921">Policy &amp; Planning</DIRDepartment>
    <SearchSummary xmlns="1624d5a5-934e-431c-bdeb-2205adc15921">Team presentation by State EIR Accessibility Coordinator (DIR) et al. at Int'l Technology &amp; Persons w/Disabilities Conference (CSUN): Framing Companies into Accessible Operations: Policy Driven Adoption for Accessibility (PDAA), 3/5/15 (PPTX) </SearchSummary>
    <DocumentExtension xmlns="1624d5a5-934e-431c-bdeb-2205adc15921">pptx</DocumentExtension>
    <DocumentCategory xmlns="1624d5a5-934e-431c-bdeb-2205adc15921">Event Materials</DocumentCategory>
    <RedirectURL xmlns="1624d5a5-934e-431c-bdeb-2205adc15921">/portal/internal/resources/DocumentLibrary/Policy Driven Adoption for Accessibility.pptx</RedirectURL>
    <TSLACSubject xmlns="1624d5a5-934e-431c-bdeb-2205adc15921">
      <Value>Executive Departments</Value>
      <Value>Government Information</Value>
      <Value>State Governments</Value>
    </TSLACSubject>
    <DocumentSize xmlns="1624d5a5-934e-431c-bdeb-2205adc15921">6177.129649808</DocumentSize>
    <TSLACType xmlns="1624d5a5-934e-431c-bdeb-2205adc15921">Reference materials</TSLACType>
    <SearchKeywords xmlns="1624d5a5-934e-431c-bdeb-2205adc15921">accessibility; accessible; acessibility; accesibility; pdaa, eir</SearchKeywords>
    <TaxCatchAll xmlns="1624d5a5-934e-431c-bdeb-2205adc15921"/>
    <TaxKeywordTaxHTField xmlns="1624d5a5-934e-431c-bdeb-2205adc159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Accessibility</TermName>
          <TermId xmlns="http://schemas.microsoft.com/office/infopath/2007/PartnerControls">996d63c8-58c5-4386-bac0-017aadd41bd4</TermId>
        </TermInfo>
        <TermInfo xmlns="http://schemas.microsoft.com/office/infopath/2007/PartnerControls">
          <TermName xmlns="http://schemas.microsoft.com/office/infopath/2007/PartnerControls">Policy</TermName>
          <TermId xmlns="http://schemas.microsoft.com/office/infopath/2007/PartnerControls">3c8d4585-2e82-4f9f-b134-4a2d8729148f</TermId>
        </TermInfo>
      </Terms>
    </TaxKeywordTaxHTField>
  </documentManagement>
</p:properties>
</file>

<file path=customXml/itemProps1.xml><?xml version="1.0" encoding="utf-8"?>
<ds:datastoreItem xmlns:ds="http://schemas.openxmlformats.org/officeDocument/2006/customXml" ds:itemID="{CBAA02C5-DE9D-482C-AA29-F0D7749F3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24d5a5-934e-431c-bdeb-2205adc15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53C494-313C-4B8B-A94B-4CD0EA3DF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F424C8-F71E-417B-9C10-46BFF1338C9D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1624d5a5-934e-431c-bdeb-2205adc1592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59919</TotalTime>
  <Words>3305</Words>
  <Application>Microsoft Office PowerPoint</Application>
  <PresentationFormat>On-screen Show (4:3)</PresentationFormat>
  <Paragraphs>564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 New</vt:lpstr>
      <vt:lpstr>Gill Sans</vt:lpstr>
      <vt:lpstr>Wingdings</vt:lpstr>
      <vt:lpstr>TS101881352</vt:lpstr>
      <vt:lpstr>Framing Companies into Accessible Operations: Policy Driven Adoption for Accessibility (PDAA)</vt:lpstr>
      <vt:lpstr>Regards from Massachusetts!</vt:lpstr>
      <vt:lpstr>The Procurement Dependency</vt:lpstr>
      <vt:lpstr>The Accountability Issue</vt:lpstr>
      <vt:lpstr>Current IT Accessibility Models Not Working Well</vt:lpstr>
      <vt:lpstr>IT accessibility today is a governance problem</vt:lpstr>
      <vt:lpstr>Public sector governance model trends</vt:lpstr>
      <vt:lpstr>Governance included in settlements </vt:lpstr>
      <vt:lpstr>Time for: Policy Driven Adoption for Accessibility (PDAA)</vt:lpstr>
      <vt:lpstr>How does PDAA implementation help vendors?</vt:lpstr>
      <vt:lpstr>NASCIO PDAA Workgroup: 2013 - Present</vt:lpstr>
      <vt:lpstr>PDAA Participants </vt:lpstr>
      <vt:lpstr>PDAA Deliverables </vt:lpstr>
      <vt:lpstr>PDAA Core Criteria for Vendors </vt:lpstr>
      <vt:lpstr>PDAA Core Criteria #1  </vt:lpstr>
      <vt:lpstr>Developing an organization-wide  IT accessibility policy</vt:lpstr>
      <vt:lpstr>PDAA Core Criteria #2 </vt:lpstr>
      <vt:lpstr>Organizing accessibility</vt:lpstr>
      <vt:lpstr>PDAA Core Criteria #3 </vt:lpstr>
      <vt:lpstr>Integrate Accessibility into Key Business Processes: Analysis Example</vt:lpstr>
      <vt:lpstr>PDAA Core Criteria #4 </vt:lpstr>
      <vt:lpstr>PDAA Core Criteria #4: Examples</vt:lpstr>
      <vt:lpstr>PDAA Core Criteria #5</vt:lpstr>
      <vt:lpstr>Identify Skill Gaps and Build “Role Based” Accessibility Training Plans</vt:lpstr>
      <vt:lpstr>PDAA Core Criteria #6 </vt:lpstr>
      <vt:lpstr>PDAA Maturity Model</vt:lpstr>
      <vt:lpstr>Generic Vendor Implementation Timeline</vt:lpstr>
      <vt:lpstr>PDAA Vendor Self Assessment Tool and FAQs</vt:lpstr>
      <vt:lpstr>PDAA Vendor Self Assessment Tool Applicability</vt:lpstr>
      <vt:lpstr>PDAA Reference Information</vt:lpstr>
      <vt:lpstr>PDAA in Practice - Texas</vt:lpstr>
      <vt:lpstr>PDAA in Practice – Minnesota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Driven Adoption for Accessibility</dc:title>
  <dc:subject>Using policy to drive accessibility</dc:subject>
  <dc:creator>States of Massachusetts, Minnesota, and Texas</dc:creator>
  <cp:keywords>accessibility, policy</cp:keywords>
  <dc:description/>
  <cp:lastModifiedBy>Sue Atkinson</cp:lastModifiedBy>
  <cp:revision>467</cp:revision>
  <cp:lastPrinted>2013-08-01T17:12:43Z</cp:lastPrinted>
  <dcterms:created xsi:type="dcterms:W3CDTF">2013-07-22T17:51:42Z</dcterms:created>
  <dcterms:modified xsi:type="dcterms:W3CDTF">2021-08-28T20:51:21Z</dcterms:modified>
  <cp:category>accessibility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  <property fmtid="{D5CDD505-2E9C-101B-9397-08002B2CF9AE}" pid="3" name="ContentTypeId">
    <vt:lpwstr>0x010100BC37E061906B8D41B78466604C53C4AE</vt:lpwstr>
  </property>
  <property fmtid="{D5CDD505-2E9C-101B-9397-08002B2CF9AE}" pid="4" name="WorkflowChangePath">
    <vt:lpwstr>4e7f0d7b-af58-4d14-a711-25a4e8942f2a,4;4e7f0d7b-af58-4d14-a711-25a4e8942f2a,4;4e7f0d7b-af58-4d14-a711-25a4e8942f2a,4;4e7f0d7b-af58-4d14-a711-25a4e8942f2a,4;4e7f0d7b-af58-4d14-a711-25a4e8942f2a,4;4e7f0d7b-af58-4d14-a711-25a4e8942f2a,4;4e7f0d7b-af58-4d14-a711-25a4e8942f2a,4;4e7f0d7b-af58-4d14-a711-25a4e8942f2a,8;4e7f0d7b-af58-4d14-a711-25a4e8942f2a,8;4e7f0d7b-af58-4d14-a711-25a4e8942f2a,8;4e7f0d7b-af58-4d14-a711-25a4e8942f2a,8;4e7f0d7b-af58-4d14-a711-25a4e8942f2a,8;4e7f0d7b-af58-4d14-a711-25a4e8942f2a,8;4e7f0d7b-af58-4d14-a711-25a4e8942f2a,8;4e7f0d7b-af58-4d14-a711-25a4e8942f2a,10;4e7f0d7b-af58-4d14-a711-25a4e8942f2a,10;4e7f0d7b-af58-4d14-a711-25a4e8942f2a,10;4e7f0d7b-af58-4d14-a711-25a4e8942f2a,10;4e7f0d7b-af58-4d14-a711-25a4e8942f2a,10;4e7f0d7b-af58-4d14-a711-25a4e8942f2a,10;4e7f0d7b-af58-4d14-a711-25a4e8942f2a,10;4e7f0d7b-af58-4d14-a711-25a4e8942f2a,14;4e7f0d7b-af58-4d14-a711-25a4e8942f2a,14;4e7f0d7b-af58-4d14-a711-25a4e8942f2a,14;4e7f0d7b-af58-4d14-a711-25a4e8942f2a,14;4e7f0d7b-af58-4d14-a711-25a4e8942f2a,14;4e7f0d7b-af58-4d14-a711-25a4e8942f2a,14;4e7f0d7b-af58-4d14-a711-25a4e8942f2a,14;</vt:lpwstr>
  </property>
</Properties>
</file>