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97" r:id="rId4"/>
    <p:sldMasterId id="2147483930" r:id="rId5"/>
    <p:sldMasterId id="2147483945" r:id="rId6"/>
  </p:sldMasterIdLst>
  <p:notesMasterIdLst>
    <p:notesMasterId r:id="rId22"/>
  </p:notesMasterIdLst>
  <p:sldIdLst>
    <p:sldId id="258" r:id="rId7"/>
    <p:sldId id="354" r:id="rId8"/>
    <p:sldId id="280" r:id="rId9"/>
    <p:sldId id="343" r:id="rId10"/>
    <p:sldId id="344" r:id="rId11"/>
    <p:sldId id="345" r:id="rId12"/>
    <p:sldId id="346" r:id="rId13"/>
    <p:sldId id="347" r:id="rId14"/>
    <p:sldId id="348" r:id="rId15"/>
    <p:sldId id="276" r:id="rId16"/>
    <p:sldId id="259" r:id="rId17"/>
    <p:sldId id="355" r:id="rId18"/>
    <p:sldId id="357" r:id="rId19"/>
    <p:sldId id="332" r:id="rId20"/>
    <p:sldId id="350" r:id="rId21"/>
  </p:sldIdLst>
  <p:sldSz cx="12192000" cy="6858000"/>
  <p:notesSz cx="6858000" cy="9313863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Franklin Gothic Medium" panose="020B0603020102020204" pitchFamily="34" charset="0"/>
      <p:regular r:id="rId27"/>
      <p:italic r:id="rId28"/>
    </p:embeddedFont>
    <p:embeddedFont>
      <p:font typeface="Segoe UI" panose="020B0502040204020203" pitchFamily="34" charset="0"/>
      <p:regular r:id="rId29"/>
      <p:bold r:id="rId30"/>
      <p:italic r:id="rId31"/>
      <p:boldItalic r:id="rId32"/>
    </p:embeddedFont>
    <p:embeddedFont>
      <p:font typeface="Segoe UI Semibold" panose="020B0702040204020203" pitchFamily="34" charset="0"/>
      <p:bold r:id="rId33"/>
      <p:boldItalic r:id="rId34"/>
    </p:embeddedFont>
    <p:embeddedFont>
      <p:font typeface="Webdings" panose="05030102010509060703" pitchFamily="18" charset="2"/>
      <p:regular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D6"/>
    <a:srgbClr val="49A6DD"/>
    <a:srgbClr val="EDEDED"/>
    <a:srgbClr val="65B7E6"/>
    <a:srgbClr val="FFFFFF"/>
    <a:srgbClr val="E8ECF7"/>
    <a:srgbClr val="E7ECF7"/>
    <a:srgbClr val="86C3C8"/>
    <a:srgbClr val="92D05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1D532F-EA9F-44E4-BCB1-BDD99EDB75F8}" v="10" dt="2021-03-04T18:10:03.2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6239" autoAdjust="0"/>
    <p:restoredTop sz="94660"/>
  </p:normalViewPr>
  <p:slideViewPr>
    <p:cSldViewPr snapToGrid="0" snapToObjects="1">
      <p:cViewPr varScale="1">
        <p:scale>
          <a:sx n="59" d="100"/>
          <a:sy n="59" d="100"/>
        </p:scale>
        <p:origin x="96" y="55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3357" d="156250"/>
        <a:sy n="203357" d="15625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4.fntdata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font" Target="fonts/font12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674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027" y="0"/>
            <a:ext cx="2972421" cy="4674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C44F2F-D116-40E8-A8EB-11E1E6D5287A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48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421" y="4482437"/>
            <a:ext cx="5485158" cy="366759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6409"/>
            <a:ext cx="2972421" cy="4674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027" y="8846409"/>
            <a:ext cx="2972421" cy="4674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D77145-324B-4146-BE5E-83101C99C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668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-animated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 descr="bottom ba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00" y="6378339"/>
            <a:ext cx="11303000" cy="162912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4540470" y="5948637"/>
            <a:ext cx="798785" cy="114562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j-lt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947919" y="5948637"/>
            <a:ext cx="630620" cy="1145627"/>
          </a:xfrm>
          <a:prstGeom prst="rect">
            <a:avLst/>
          </a:prstGeom>
          <a:solidFill>
            <a:srgbClr val="6DB344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j-lt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362263" y="5948637"/>
            <a:ext cx="630620" cy="1145627"/>
          </a:xfrm>
          <a:prstGeom prst="rect">
            <a:avLst/>
          </a:prstGeom>
          <a:solidFill>
            <a:srgbClr val="009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j-lt"/>
            </a:endParaRPr>
          </a:p>
        </p:txBody>
      </p:sp>
      <p:sp>
        <p:nvSpPr>
          <p:cNvPr id="33" name="Rounded Rectangle 32"/>
          <p:cNvSpPr/>
          <p:nvPr/>
        </p:nvSpPr>
        <p:spPr>
          <a:xfrm rot="10800000" flipH="1">
            <a:off x="3808675" y="831272"/>
            <a:ext cx="875085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j-lt"/>
            </a:endParaRPr>
          </a:p>
        </p:txBody>
      </p:sp>
      <p:sp>
        <p:nvSpPr>
          <p:cNvPr id="28" name="Rounded Rectangle 27"/>
          <p:cNvSpPr/>
          <p:nvPr userDrawn="1"/>
        </p:nvSpPr>
        <p:spPr>
          <a:xfrm rot="10800000" flipH="1">
            <a:off x="1095955" y="4716780"/>
            <a:ext cx="875085" cy="150749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j-lt"/>
            </a:endParaRPr>
          </a:p>
        </p:txBody>
      </p:sp>
      <p:sp>
        <p:nvSpPr>
          <p:cNvPr id="29" name="Rounded Rectangle 28"/>
          <p:cNvSpPr/>
          <p:nvPr userDrawn="1"/>
        </p:nvSpPr>
        <p:spPr>
          <a:xfrm rot="10800000" flipH="1">
            <a:off x="1776675" y="1981200"/>
            <a:ext cx="875085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j-lt"/>
            </a:endParaRPr>
          </a:p>
        </p:txBody>
      </p:sp>
      <p:sp>
        <p:nvSpPr>
          <p:cNvPr id="30" name="Rounded Rectangle 29"/>
          <p:cNvSpPr/>
          <p:nvPr/>
        </p:nvSpPr>
        <p:spPr>
          <a:xfrm rot="10800000" flipH="1">
            <a:off x="7826493" y="6614160"/>
            <a:ext cx="1040416" cy="3319549"/>
          </a:xfrm>
          <a:prstGeom prst="roundRect">
            <a:avLst>
              <a:gd name="adj" fmla="val 50000"/>
            </a:avLst>
          </a:prstGeom>
          <a:solidFill>
            <a:srgbClr val="1F8BAE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j-lt"/>
            </a:endParaRPr>
          </a:p>
        </p:txBody>
      </p:sp>
      <p:sp>
        <p:nvSpPr>
          <p:cNvPr id="31" name="Rounded Rectangle 30"/>
          <p:cNvSpPr/>
          <p:nvPr/>
        </p:nvSpPr>
        <p:spPr>
          <a:xfrm rot="10800000" flipH="1">
            <a:off x="9244275" y="6614160"/>
            <a:ext cx="875085" cy="150749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j-lt"/>
            </a:endParaRPr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0"/>
            <a:ext cx="12192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j-lt"/>
            </a:endParaRPr>
          </a:p>
        </p:txBody>
      </p:sp>
      <p:sp>
        <p:nvSpPr>
          <p:cNvPr id="34" name="Rounded Rectangle 33"/>
          <p:cNvSpPr/>
          <p:nvPr/>
        </p:nvSpPr>
        <p:spPr>
          <a:xfrm rot="10800000" flipH="1">
            <a:off x="2921982" y="6719451"/>
            <a:ext cx="883399" cy="633106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j-lt"/>
            </a:endParaRPr>
          </a:p>
        </p:txBody>
      </p:sp>
      <p:sp>
        <p:nvSpPr>
          <p:cNvPr id="35" name="Rounded Rectangle 34"/>
          <p:cNvSpPr/>
          <p:nvPr/>
        </p:nvSpPr>
        <p:spPr>
          <a:xfrm rot="10800000" flipH="1">
            <a:off x="3725548" y="6668595"/>
            <a:ext cx="1039141" cy="554631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j-lt"/>
            </a:endParaRPr>
          </a:p>
        </p:txBody>
      </p:sp>
      <p:sp>
        <p:nvSpPr>
          <p:cNvPr id="36" name="Rounded Rectangle 35"/>
          <p:cNvSpPr/>
          <p:nvPr/>
        </p:nvSpPr>
        <p:spPr>
          <a:xfrm rot="10800000" flipH="1">
            <a:off x="6561112" y="1025236"/>
            <a:ext cx="875085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j-lt"/>
            </a:endParaRPr>
          </a:p>
        </p:txBody>
      </p:sp>
      <p:sp>
        <p:nvSpPr>
          <p:cNvPr id="37" name="Rounded Rectangle 36"/>
          <p:cNvSpPr/>
          <p:nvPr/>
        </p:nvSpPr>
        <p:spPr>
          <a:xfrm rot="10800000" flipH="1">
            <a:off x="7189186" y="1731818"/>
            <a:ext cx="875085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j-lt"/>
            </a:endParaRPr>
          </a:p>
        </p:txBody>
      </p:sp>
      <p:sp>
        <p:nvSpPr>
          <p:cNvPr id="38" name="Rounded Rectangle 37"/>
          <p:cNvSpPr/>
          <p:nvPr userDrawn="1"/>
        </p:nvSpPr>
        <p:spPr>
          <a:xfrm rot="10800000" flipH="1">
            <a:off x="455084" y="6708753"/>
            <a:ext cx="1040416" cy="331954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4DCAFF">
                  <a:shade val="30000"/>
                  <a:satMod val="115000"/>
                  <a:alpha val="26000"/>
                </a:srgbClr>
              </a:gs>
              <a:gs pos="50000">
                <a:srgbClr val="4DCAFF">
                  <a:shade val="67500"/>
                  <a:satMod val="115000"/>
                </a:srgbClr>
              </a:gs>
              <a:gs pos="100000">
                <a:srgbClr val="4DCAFF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j-lt"/>
            </a:endParaRPr>
          </a:p>
        </p:txBody>
      </p:sp>
      <p:sp>
        <p:nvSpPr>
          <p:cNvPr id="39" name="Rounded Rectangle 38"/>
          <p:cNvSpPr/>
          <p:nvPr/>
        </p:nvSpPr>
        <p:spPr>
          <a:xfrm rot="10800000" flipH="1">
            <a:off x="10717668" y="8318269"/>
            <a:ext cx="1040416" cy="3319549"/>
          </a:xfrm>
          <a:prstGeom prst="roundRect">
            <a:avLst>
              <a:gd name="adj" fmla="val 50000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j-lt"/>
            </a:endParaRPr>
          </a:p>
        </p:txBody>
      </p:sp>
      <p:sp>
        <p:nvSpPr>
          <p:cNvPr id="41" name="Rounded Rectangle 40"/>
          <p:cNvSpPr/>
          <p:nvPr/>
        </p:nvSpPr>
        <p:spPr>
          <a:xfrm rot="10800000" flipH="1">
            <a:off x="10882999" y="1731818"/>
            <a:ext cx="875085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j-lt"/>
            </a:endParaRPr>
          </a:p>
        </p:txBody>
      </p:sp>
      <p:sp>
        <p:nvSpPr>
          <p:cNvPr id="42" name="Rounded Rectangle 41"/>
          <p:cNvSpPr/>
          <p:nvPr/>
        </p:nvSpPr>
        <p:spPr>
          <a:xfrm rot="10800000" flipH="1">
            <a:off x="5027875" y="1981200"/>
            <a:ext cx="875085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j-lt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0" y="1"/>
            <a:ext cx="12172011" cy="6378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j-lt"/>
            </a:endParaRPr>
          </a:p>
        </p:txBody>
      </p:sp>
      <p:sp>
        <p:nvSpPr>
          <p:cNvPr id="4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177" y="4464067"/>
            <a:ext cx="10816168" cy="384175"/>
          </a:xfrm>
        </p:spPr>
        <p:txBody>
          <a:bodyPr>
            <a:normAutofit/>
          </a:bodyPr>
          <a:lstStyle>
            <a:lvl1pPr marL="0" indent="0" algn="l">
              <a:buNone/>
              <a:defRPr lang="en-US" sz="200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/>
              <a:t>Presenter Name and Title Go Here</a:t>
            </a:r>
          </a:p>
        </p:txBody>
      </p:sp>
      <p:sp>
        <p:nvSpPr>
          <p:cNvPr id="50" name="Title 1"/>
          <p:cNvSpPr>
            <a:spLocks noGrp="1"/>
          </p:cNvSpPr>
          <p:nvPr>
            <p:ph type="ctrTitle" hasCustomPrompt="1"/>
          </p:nvPr>
        </p:nvSpPr>
        <p:spPr>
          <a:xfrm>
            <a:off x="295191" y="1248230"/>
            <a:ext cx="10816167" cy="2907239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spc="-20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Presentation Title Goes Here</a:t>
            </a:r>
          </a:p>
        </p:txBody>
      </p:sp>
      <p:grpSp>
        <p:nvGrpSpPr>
          <p:cNvPr id="2" name="Group 67"/>
          <p:cNvGrpSpPr/>
          <p:nvPr/>
        </p:nvGrpSpPr>
        <p:grpSpPr>
          <a:xfrm>
            <a:off x="455085" y="311151"/>
            <a:ext cx="1105560" cy="438358"/>
            <a:chOff x="609600" y="528537"/>
            <a:chExt cx="1444734" cy="763789"/>
          </a:xfrm>
          <a:gradFill flip="none" rotWithShape="1">
            <a:gsLst>
              <a:gs pos="11000">
                <a:schemeClr val="accent2"/>
              </a:gs>
              <a:gs pos="100000">
                <a:schemeClr val="accent5"/>
              </a:gs>
            </a:gsLst>
            <a:lin ang="2700000" scaled="1"/>
            <a:tileRect/>
          </a:gradFill>
        </p:grpSpPr>
        <p:sp>
          <p:nvSpPr>
            <p:cNvPr id="69" name="Rectangle 68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>
                <a:latin typeface="+mj-lt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+mj-lt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+mj-lt"/>
              </a:endParaRPr>
            </a:p>
          </p:txBody>
        </p:sp>
        <p:sp>
          <p:nvSpPr>
            <p:cNvPr id="72" name="Freeform 71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+mj-lt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+mj-lt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+mj-lt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+mj-lt"/>
              </a:endParaRPr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+mj-lt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+mj-lt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+mj-lt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+mj-lt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+mj-lt"/>
              </a:endParaRPr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+mj-lt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+mj-lt"/>
              </a:endParaRPr>
            </a:p>
          </p:txBody>
        </p:sp>
      </p:grpSp>
      <p:sp>
        <p:nvSpPr>
          <p:cNvPr id="61" name="Rectangle 60"/>
          <p:cNvSpPr/>
          <p:nvPr userDrawn="1"/>
        </p:nvSpPr>
        <p:spPr>
          <a:xfrm>
            <a:off x="1" y="6541294"/>
            <a:ext cx="12172011" cy="3167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j-lt"/>
            </a:endParaRPr>
          </a:p>
        </p:txBody>
      </p:sp>
      <p:sp>
        <p:nvSpPr>
          <p:cNvPr id="53" name="Rectangle 4"/>
          <p:cNvSpPr>
            <a:spLocks noChangeArrowheads="1"/>
          </p:cNvSpPr>
          <p:nvPr userDrawn="1"/>
        </p:nvSpPr>
        <p:spPr bwMode="ltGray">
          <a:xfrm>
            <a:off x="335165" y="6586247"/>
            <a:ext cx="195480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© 2010 Cisco and/or its affiliates. All rights reserved.</a:t>
            </a:r>
          </a:p>
        </p:txBody>
      </p:sp>
      <p:sp>
        <p:nvSpPr>
          <p:cNvPr id="54" name="Rectangle 5"/>
          <p:cNvSpPr>
            <a:spLocks noChangeArrowheads="1"/>
          </p:cNvSpPr>
          <p:nvPr userDrawn="1"/>
        </p:nvSpPr>
        <p:spPr bwMode="ltGray">
          <a:xfrm>
            <a:off x="10643178" y="6584513"/>
            <a:ext cx="79102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62" name="Rectangle 7"/>
          <p:cNvSpPr>
            <a:spLocks noChangeArrowheads="1"/>
          </p:cNvSpPr>
          <p:nvPr userDrawn="1"/>
        </p:nvSpPr>
        <p:spPr bwMode="ltGray">
          <a:xfrm>
            <a:off x="11606784" y="6580409"/>
            <a:ext cx="260430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44444E-6 4.81481E-6 L -4.44444E-6 0.65879 " pathEditMode="relative" rAng="0" ptsTypes="AA">
                                      <p:cBhvr>
                                        <p:cTn id="6" dur="8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8" dur="106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grpId="0" nodeType="withEffect">
                                  <p:stCondLst>
                                    <p:cond delay="1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0" dur="16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grpId="0" nodeType="withEffect">
                                  <p:stCondLst>
                                    <p:cond delay="13700"/>
                                  </p:stCondLst>
                                  <p:childTnLst>
                                    <p:animMotion origin="layout" path="M 2.77778E-6 4.81481E-6 L 2.77778E-6 -0.34561 " pathEditMode="relative" rAng="0" ptsTypes="AA">
                                      <p:cBhvr>
                                        <p:cTn id="12" dur="109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4444E-6 L -3.88889E-6 1.14467 " pathEditMode="relative" rAng="0" ptsTypes="AA">
                                      <p:cBhvr>
                                        <p:cTn id="14" dur="10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7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4.16667E-6 0.27476 L 4.16667E-6 -1.26019 " pathEditMode="relative" rAng="0" ptsTypes="AA">
                                      <p:cBhvr>
                                        <p:cTn id="16" dur="12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8" dur="84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0" dur="19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2" dur="8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accel="50000" decel="50000" fill="hold" grpId="0" nodeType="withEffect">
                                  <p:stCondLst>
                                    <p:cond delay="5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72222E-6 -2.15822E-6 L -4.72222E-6 -1.32223 " pathEditMode="relative" rAng="0" ptsTypes="AA">
                                      <p:cBhvr>
                                        <p:cTn id="24" dur="1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accel="50000" decel="50000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26" dur="7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accel="50000" decel="50000" fill="hold" grpId="0" nodeType="withEffect">
                                  <p:stCondLst>
                                    <p:cond delay="5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8" dur="15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6650" autoRev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33" dur="6650" autoRev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34" dur="6650" autoRev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6650" autoRev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7" presetClass="emp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3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38" dur="53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39" dur="53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3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7" presetClass="emph" presetSubtype="0" repeatCount="indefinite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6650" autoRev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43" dur="6650" autoRev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44" dur="6650" autoRev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6650" autoRev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6" grpId="0" animBg="1"/>
      <p:bldP spid="45" grpId="0" animBg="1"/>
      <p:bldP spid="33" grpId="0" animBg="1"/>
      <p:bldP spid="28" grpId="0" animBg="1"/>
      <p:bldP spid="29" grpId="0" animBg="1"/>
      <p:bldP spid="30" grpId="0" animBg="1"/>
      <p:bldP spid="31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42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_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6269" y="301752"/>
            <a:ext cx="5498592" cy="838200"/>
          </a:xfrm>
        </p:spPr>
        <p:txBody>
          <a:bodyPr vert="horz" lIns="82296" tIns="45720" rIns="82296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 smtClean="0"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Two Column</a:t>
            </a:r>
            <a:br>
              <a:rPr lang="en-US" dirty="0"/>
            </a:br>
            <a:r>
              <a:rPr lang="en-US" dirty="0"/>
              <a:t>Title Left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92607" y="1600200"/>
            <a:ext cx="5522976" cy="452628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  <a:lvl2pPr marL="635000" indent="-228600">
              <a:buClr>
                <a:schemeClr val="accent5"/>
              </a:buClr>
              <a:buFont typeface="Arial" pitchFamily="34" charset="0"/>
              <a:buChar char="•"/>
              <a:tabLst/>
              <a:defRPr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 dirty="0"/>
              <a:t>Body copy uses sentence capital letters only, size 20, left aligned</a:t>
            </a:r>
          </a:p>
          <a:p>
            <a:pPr lvl="1"/>
            <a:r>
              <a:rPr lang="en-US" dirty="0"/>
              <a:t>Sub-bullets are size 18 </a:t>
            </a:r>
            <a:br>
              <a:rPr lang="en-US" dirty="0"/>
            </a:br>
            <a:r>
              <a:rPr lang="en-US" dirty="0"/>
              <a:t>and indented</a:t>
            </a:r>
          </a:p>
          <a:p>
            <a:pPr lvl="1"/>
            <a:r>
              <a:rPr lang="en-US" dirty="0"/>
              <a:t>Hyperlink: www.cisco.com </a:t>
            </a:r>
          </a:p>
          <a:p>
            <a:pPr lvl="0"/>
            <a:r>
              <a:rPr lang="en-US" dirty="0"/>
              <a:t>Use Cisco highlight color, bold, or both when emphasizing words, </a:t>
            </a:r>
            <a:br>
              <a:rPr lang="en-US" dirty="0"/>
            </a:br>
            <a:r>
              <a:rPr lang="en-US" dirty="0"/>
              <a:t>do not italicize; use yellow on the </a:t>
            </a:r>
            <a:br>
              <a:rPr lang="en-US" dirty="0"/>
            </a:br>
            <a:r>
              <a:rPr lang="en-US" dirty="0"/>
              <a:t>black template and red for the white template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6425184" y="1600200"/>
            <a:ext cx="5340096" cy="452628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1"/>
                </a:solidFill>
                <a:latin typeface="+mj-lt"/>
              </a:defRPr>
            </a:lvl1pPr>
            <a:lvl2pPr marL="635000" indent="-228600">
              <a:buClr>
                <a:schemeClr val="accent1">
                  <a:lumMod val="40000"/>
                  <a:lumOff val="60000"/>
                </a:schemeClr>
              </a:buClr>
              <a:buFont typeface="Arial" pitchFamily="34" charset="0"/>
              <a:buChar char="•"/>
              <a:defRPr>
                <a:solidFill>
                  <a:schemeClr val="accent1"/>
                </a:solidFill>
                <a:latin typeface="+mj-lt"/>
              </a:defRPr>
            </a:lvl2pPr>
          </a:lstStyle>
          <a:p>
            <a:pPr lvl="0"/>
            <a:r>
              <a:rPr lang="en-US" dirty="0"/>
              <a:t>Body copy uses sentence capital letters only, size 20, left aligned</a:t>
            </a:r>
          </a:p>
          <a:p>
            <a:pPr lvl="1"/>
            <a:r>
              <a:rPr lang="en-US" dirty="0"/>
              <a:t>Sub-bullets are size 18 </a:t>
            </a:r>
            <a:br>
              <a:rPr lang="en-US" dirty="0"/>
            </a:br>
            <a:r>
              <a:rPr lang="en-US" dirty="0"/>
              <a:t>and indented</a:t>
            </a:r>
          </a:p>
          <a:p>
            <a:pPr lvl="1"/>
            <a:r>
              <a:rPr lang="en-US" dirty="0"/>
              <a:t>Hyperlink: www.cisco.com </a:t>
            </a:r>
          </a:p>
          <a:p>
            <a:pPr lvl="0"/>
            <a:r>
              <a:rPr lang="en-US" dirty="0"/>
              <a:t>Use Cisco highlight color, bold, or both when emphasizing words, do not italicize; use yellow on the black template and red for the white template</a:t>
            </a: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ltGray">
          <a:xfrm>
            <a:off x="10643178" y="6584513"/>
            <a:ext cx="79102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pic>
        <p:nvPicPr>
          <p:cNvPr id="15" name="Picture 14" descr="verticalbar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0478" y="777667"/>
            <a:ext cx="119092" cy="528767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335165" y="6586247"/>
            <a:ext cx="3424036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marL="0" algn="l" defTabSz="814388" rtl="0" eaLnBrk="1" latinLnBrk="0" hangingPunct="1">
              <a:lnSpc>
                <a:spcPct val="100000"/>
              </a:lnSpc>
            </a:pPr>
            <a:r>
              <a:rPr lang="en-US" sz="600" kern="1200" dirty="0">
                <a:solidFill>
                  <a:srgbClr val="C0C0C0"/>
                </a:solidFill>
                <a:latin typeface="+mj-lt"/>
                <a:ea typeface="+mn-ea"/>
                <a:cs typeface="+mn-cs"/>
              </a:rPr>
              <a:t>© 2010 Cisco and/or its affiliates. All rights reserved.</a:t>
            </a: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ltGray">
          <a:xfrm>
            <a:off x="11606784" y="6580409"/>
            <a:ext cx="260430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6425184" y="301752"/>
            <a:ext cx="5498592" cy="838200"/>
          </a:xfrm>
          <a:prstGeom prst="rect">
            <a:avLst/>
          </a:prstGeom>
        </p:spPr>
        <p:txBody>
          <a:bodyPr vert="horz" lIns="82296" tIns="45720" rIns="82296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 smtClean="0"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10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Two Column</a:t>
            </a:r>
            <a:br>
              <a:rPr kumimoji="0" lang="en-US" sz="3600" b="0" i="0" u="none" strike="noStrike" kern="1200" cap="none" spc="-10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600" b="0" i="0" u="none" strike="noStrike" kern="1200" cap="none" spc="-10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Title Right</a:t>
            </a:r>
          </a:p>
        </p:txBody>
      </p:sp>
    </p:spTree>
  </p:cSld>
  <p:clrMapOvr>
    <a:masterClrMapping/>
  </p:clrMapOvr>
  <p:transition>
    <p:wipe dir="r"/>
  </p:transition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3-Column Layout 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flipV="1">
            <a:off x="289810" y="6355829"/>
            <a:ext cx="11592393" cy="210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j-lt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25967" y="1600201"/>
            <a:ext cx="3496733" cy="43910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4389966" y="1600200"/>
            <a:ext cx="3458633" cy="4362450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401051" y="1600201"/>
            <a:ext cx="3511549" cy="4333875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6" name="Picture 15" descr="verticalbar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0878" y="777667"/>
            <a:ext cx="119092" cy="5287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verticalbar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8678" y="777667"/>
            <a:ext cx="119092" cy="5287676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Placeholder 20"/>
          <p:cNvSpPr>
            <a:spLocks noGrp="1" noChangeAspect="1"/>
          </p:cNvSpPr>
          <p:nvPr>
            <p:ph type="body" sz="quarter" idx="17"/>
          </p:nvPr>
        </p:nvSpPr>
        <p:spPr>
          <a:xfrm>
            <a:off x="292608" y="421732"/>
            <a:ext cx="3560064" cy="830997"/>
          </a:xfrm>
        </p:spPr>
        <p:txBody>
          <a:bodyPr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4340352" y="421732"/>
            <a:ext cx="3560064" cy="830997"/>
          </a:xfrm>
        </p:spPr>
        <p:txBody>
          <a:bodyPr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4" name="Text Placeholder 20"/>
          <p:cNvSpPr>
            <a:spLocks noGrp="1" noChangeAspect="1"/>
          </p:cNvSpPr>
          <p:nvPr>
            <p:ph type="body" sz="quarter" idx="19"/>
          </p:nvPr>
        </p:nvSpPr>
        <p:spPr>
          <a:xfrm>
            <a:off x="8364403" y="421732"/>
            <a:ext cx="3560064" cy="830997"/>
          </a:xfrm>
        </p:spPr>
        <p:txBody>
          <a:bodyPr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339113"/>
            <a:ext cx="12192000" cy="27189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329296" y="439710"/>
            <a:ext cx="11422992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Slide Title Goes Here</a:t>
            </a:r>
          </a:p>
        </p:txBody>
      </p:sp>
      <p:sp>
        <p:nvSpPr>
          <p:cNvPr id="36" name="Chart Placeholder 35"/>
          <p:cNvSpPr>
            <a:spLocks noGrp="1"/>
          </p:cNvSpPr>
          <p:nvPr>
            <p:ph type="chart" sz="quarter" idx="10"/>
          </p:nvPr>
        </p:nvSpPr>
        <p:spPr>
          <a:xfrm>
            <a:off x="479686" y="1476375"/>
            <a:ext cx="11252615" cy="4305300"/>
          </a:xfrm>
        </p:spPr>
        <p:txBody>
          <a:bodyPr anchor="ctr" anchorCtr="1"/>
          <a:lstStyle>
            <a:lvl1pPr>
              <a:buNone/>
              <a:defRPr>
                <a:latin typeface="+mj-lt"/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32622" y="6062115"/>
            <a:ext cx="9948333" cy="276999"/>
          </a:xfrm>
        </p:spPr>
        <p:txBody>
          <a:bodyPr wrap="square" anchor="b" anchorCtr="0">
            <a:spAutoFit/>
          </a:bodyPr>
          <a:lstStyle>
            <a:lvl1pPr algn="l" defTabSz="804863">
              <a:lnSpc>
                <a:spcPct val="100000"/>
              </a:lnSpc>
              <a:spcBef>
                <a:spcPct val="50000"/>
              </a:spcBef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dirty="0"/>
              <a:t>Source: Placeholder for Notes Is 12 Points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_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6270" y="5430244"/>
            <a:ext cx="11411597" cy="838200"/>
          </a:xfr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Slide Title Goes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29184" y="1600200"/>
            <a:ext cx="5340096" cy="3749040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2400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Simple text goes here and can wrap to accommodate more lines of information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498336" y="1947672"/>
            <a:ext cx="4572000" cy="2990088"/>
          </a:xfrm>
        </p:spPr>
        <p:txBody>
          <a:bodyPr anchor="ctr" anchorCtr="1"/>
          <a:lstStyle>
            <a:lvl1pPr algn="ctr">
              <a:buFontTx/>
              <a:buNone/>
              <a:defRPr>
                <a:latin typeface="+mj-lt"/>
              </a:defRPr>
            </a:lvl1pPr>
          </a:lstStyle>
          <a:p>
            <a:r>
              <a:rPr lang="en-US" dirty="0"/>
              <a:t>Insert photo here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6270" y="5430244"/>
            <a:ext cx="11411597" cy="838200"/>
          </a:xfr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Slide Title Goes Here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8368" y="5852161"/>
            <a:ext cx="10816168" cy="38417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 and Title Go Here</a:t>
            </a: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12192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2609" y="649224"/>
            <a:ext cx="10816167" cy="4480560"/>
          </a:xfrm>
        </p:spPr>
        <p:txBody>
          <a:bodyPr/>
          <a:lstStyle>
            <a:lvl1pPr marL="233363" indent="-233363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Arial" pitchFamily="34" charset="0"/>
              <a:buChar char="“"/>
              <a:defRPr lang="en-US" sz="6000" b="0" kern="1200" spc="-2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Presentation Title Goes Here</a:t>
            </a:r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0"/>
            <a:ext cx="12192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4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flipV="1">
            <a:off x="289810" y="6355829"/>
            <a:ext cx="11592393" cy="210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j-lt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06269" y="1918741"/>
            <a:ext cx="5489928" cy="3020518"/>
          </a:xfrm>
        </p:spPr>
        <p:txBody>
          <a:bodyPr vert="horz" lIns="82296" tIns="45720" rIns="82296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-2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12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Telling Shared Experiences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563359" y="310896"/>
            <a:ext cx="5193792" cy="6208776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Tell your story here</a:t>
            </a:r>
          </a:p>
        </p:txBody>
      </p:sp>
      <p:pic>
        <p:nvPicPr>
          <p:cNvPr id="12" name="Picture 11" descr="verticalbar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2570" y="777667"/>
            <a:ext cx="119092" cy="5287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1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1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178" y="4279393"/>
            <a:ext cx="6246489" cy="38417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/>
              <a:t>Presenter Name and Title Go Here</a:t>
            </a:r>
          </a:p>
        </p:txBody>
      </p:sp>
      <p:grpSp>
        <p:nvGrpSpPr>
          <p:cNvPr id="4" name="Group 38"/>
          <p:cNvGrpSpPr/>
          <p:nvPr userDrawn="1"/>
        </p:nvGrpSpPr>
        <p:grpSpPr>
          <a:xfrm>
            <a:off x="455085" y="311151"/>
            <a:ext cx="1211156" cy="480227"/>
            <a:chOff x="609600" y="528537"/>
            <a:chExt cx="1444734" cy="763789"/>
          </a:xfrm>
          <a:gradFill flip="none" rotWithShape="1">
            <a:gsLst>
              <a:gs pos="11000">
                <a:schemeClr val="accent2"/>
              </a:gs>
              <a:gs pos="100000">
                <a:schemeClr val="accent5"/>
              </a:gs>
            </a:gsLst>
            <a:lin ang="2700000" scaled="1"/>
            <a:tileRect/>
          </a:gradFill>
        </p:grpSpPr>
        <p:sp>
          <p:nvSpPr>
            <p:cNvPr id="10" name="Rectangle 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>
                <a:latin typeface="+mj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+mj-lt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+mj-lt"/>
              </a:endParaRPr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+mj-lt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+mj-lt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+mj-lt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+mj-lt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+mj-lt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+mj-lt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+mj-lt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+mj-lt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+mj-lt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+mj-lt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+mj-lt"/>
              </a:endParaRPr>
            </a:p>
          </p:txBody>
        </p:sp>
      </p:grp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12192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8258" y="3282696"/>
            <a:ext cx="6283409" cy="1022350"/>
          </a:xfrm>
        </p:spPr>
        <p:txBody>
          <a:bodyPr vert="horz" lIns="82296" tIns="45720" rIns="82296" bIns="4572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6000" b="0" kern="1200" spc="-2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12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0"/>
            <a:ext cx="12192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j-lt"/>
            </a:endParaRPr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0" hasCustomPrompt="1"/>
          </p:nvPr>
        </p:nvSpPr>
        <p:spPr>
          <a:xfrm>
            <a:off x="7387167" y="1917700"/>
            <a:ext cx="3568700" cy="2889250"/>
          </a:xfrm>
        </p:spPr>
        <p:txBody>
          <a:bodyPr anchor="ctr" anchorCtr="1"/>
          <a:lstStyle>
            <a:lvl1pPr algn="ctr">
              <a:defRPr>
                <a:latin typeface="+mj-lt"/>
              </a:defRPr>
            </a:lvl1pPr>
          </a:lstStyle>
          <a:p>
            <a:r>
              <a:rPr lang="en-US" dirty="0"/>
              <a:t>Insert photo here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-16933" y="6141721"/>
            <a:ext cx="12208933" cy="7162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7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33" y="0"/>
            <a:ext cx="12208933" cy="6858000"/>
          </a:xfrm>
          <a:prstGeom prst="rect">
            <a:avLst/>
          </a:prstGeom>
          <a:noFill/>
        </p:spPr>
      </p:pic>
      <p:sp>
        <p:nvSpPr>
          <p:cNvPr id="9" name="Rounded Rectangle 8"/>
          <p:cNvSpPr/>
          <p:nvPr userDrawn="1"/>
        </p:nvSpPr>
        <p:spPr>
          <a:xfrm>
            <a:off x="2431332" y="-3578087"/>
            <a:ext cx="2306320" cy="1401417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j-lt"/>
            </a:endParaRPr>
          </a:p>
        </p:txBody>
      </p:sp>
      <p:sp>
        <p:nvSpPr>
          <p:cNvPr id="10" name="Rounded Rectangle 9"/>
          <p:cNvSpPr/>
          <p:nvPr userDrawn="1"/>
        </p:nvSpPr>
        <p:spPr>
          <a:xfrm>
            <a:off x="0" y="-645215"/>
            <a:ext cx="230632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j-lt"/>
            </a:endParaRPr>
          </a:p>
        </p:txBody>
      </p:sp>
      <p:sp>
        <p:nvSpPr>
          <p:cNvPr id="11" name="Rounded Rectangle 10"/>
          <p:cNvSpPr/>
          <p:nvPr userDrawn="1"/>
        </p:nvSpPr>
        <p:spPr>
          <a:xfrm rot="10800000">
            <a:off x="1351721" y="-645215"/>
            <a:ext cx="230632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500827" y="1711187"/>
            <a:ext cx="230632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j-lt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0807268" y="834887"/>
            <a:ext cx="230632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j-lt"/>
            </a:endParaRPr>
          </a:p>
        </p:txBody>
      </p:sp>
      <p:sp>
        <p:nvSpPr>
          <p:cNvPr id="14" name="Rounded Rectangle 13"/>
          <p:cNvSpPr/>
          <p:nvPr/>
        </p:nvSpPr>
        <p:spPr>
          <a:xfrm rot="10800000">
            <a:off x="4048097" y="-3377648"/>
            <a:ext cx="230632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992" y="484633"/>
            <a:ext cx="11673504" cy="4372131"/>
          </a:xfrm>
        </p:spPr>
        <p:txBody>
          <a:bodyPr anchor="b" anchorCtr="0"/>
          <a:lstStyle>
            <a:lvl1pPr marL="228600" indent="-228600">
              <a:buFont typeface="Arial" pitchFamily="34" charset="0"/>
              <a:buChar char="“"/>
              <a:defRPr sz="5400" spc="-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ltGray">
          <a:xfrm>
            <a:off x="10350213" y="6584514"/>
            <a:ext cx="1083988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1"/>
                </a:solidFill>
                <a:latin typeface="+mj-lt"/>
              </a:rPr>
              <a:t>Cisco Confidential</a:t>
            </a:r>
          </a:p>
        </p:txBody>
      </p:sp>
      <p:sp>
        <p:nvSpPr>
          <p:cNvPr id="19" name="Rectangle 5"/>
          <p:cNvSpPr>
            <a:spLocks noChangeArrowheads="1"/>
          </p:cNvSpPr>
          <p:nvPr userDrawn="1"/>
        </p:nvSpPr>
        <p:spPr bwMode="ltGray">
          <a:xfrm>
            <a:off x="10350213" y="6584514"/>
            <a:ext cx="1083988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1"/>
                </a:solidFill>
                <a:latin typeface="+mj-lt"/>
              </a:rPr>
              <a:t>Cisco Confidential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3665" y="5358903"/>
            <a:ext cx="11432913" cy="61436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4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/>
              <a:t>Source</a:t>
            </a:r>
          </a:p>
        </p:txBody>
      </p:sp>
      <p:sp>
        <p:nvSpPr>
          <p:cNvPr id="21" name="Rectangle 4"/>
          <p:cNvSpPr>
            <a:spLocks noChangeArrowheads="1"/>
          </p:cNvSpPr>
          <p:nvPr userDrawn="1"/>
        </p:nvSpPr>
        <p:spPr bwMode="ltGray">
          <a:xfrm>
            <a:off x="335165" y="6586247"/>
            <a:ext cx="4560687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>
                <a:solidFill>
                  <a:srgbClr val="FFFFFF"/>
                </a:solidFill>
                <a:latin typeface="+mj-lt"/>
              </a:rPr>
              <a:t>© 2010 Cisco and/or its affiliates. All rights reserved.</a:t>
            </a:r>
          </a:p>
        </p:txBody>
      </p:sp>
      <p:sp>
        <p:nvSpPr>
          <p:cNvPr id="22" name="Rectangle 7"/>
          <p:cNvSpPr>
            <a:spLocks noChangeArrowheads="1"/>
          </p:cNvSpPr>
          <p:nvPr userDrawn="1"/>
        </p:nvSpPr>
        <p:spPr bwMode="ltGray">
          <a:xfrm>
            <a:off x="11606784" y="6580409"/>
            <a:ext cx="260430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1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" grpId="0"/>
      <p:bldP spid="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ngle 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33" y="0"/>
            <a:ext cx="12208933" cy="6858000"/>
          </a:xfrm>
          <a:prstGeom prst="rect">
            <a:avLst/>
          </a:prstGeom>
          <a:noFill/>
        </p:spPr>
      </p:pic>
      <p:sp>
        <p:nvSpPr>
          <p:cNvPr id="29" name="Rectangle 28"/>
          <p:cNvSpPr/>
          <p:nvPr/>
        </p:nvSpPr>
        <p:spPr>
          <a:xfrm>
            <a:off x="2522500" y="795528"/>
            <a:ext cx="7132320" cy="400507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j-lt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2522499" y="4794352"/>
            <a:ext cx="7130069" cy="9963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2533651" y="795528"/>
            <a:ext cx="7105651" cy="400507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</p:spPr>
        <p:txBody>
          <a:bodyPr anchor="ctr" anchorCtr="0"/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754495" y="4873438"/>
            <a:ext cx="6765427" cy="838200"/>
          </a:xfrm>
        </p:spPr>
        <p:txBody>
          <a:bodyPr anchor="ctr"/>
          <a:lstStyle>
            <a:lvl1pPr>
              <a:defRPr sz="26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-animated bar_sta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 descr="bottom ba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00" y="6378339"/>
            <a:ext cx="11303000" cy="162912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4540470" y="5562601"/>
            <a:ext cx="798785" cy="114562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j-lt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947919" y="5638801"/>
            <a:ext cx="630620" cy="1145627"/>
          </a:xfrm>
          <a:prstGeom prst="rect">
            <a:avLst/>
          </a:prstGeom>
          <a:solidFill>
            <a:srgbClr val="6DB344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j-lt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362263" y="5562601"/>
            <a:ext cx="630620" cy="1145627"/>
          </a:xfrm>
          <a:prstGeom prst="rect">
            <a:avLst/>
          </a:prstGeom>
          <a:solidFill>
            <a:srgbClr val="009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j-lt"/>
            </a:endParaRPr>
          </a:p>
        </p:txBody>
      </p:sp>
      <p:sp>
        <p:nvSpPr>
          <p:cNvPr id="33" name="Rounded Rectangle 32"/>
          <p:cNvSpPr/>
          <p:nvPr/>
        </p:nvSpPr>
        <p:spPr>
          <a:xfrm rot="10800000" flipH="1">
            <a:off x="3808675" y="831272"/>
            <a:ext cx="875085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j-lt"/>
            </a:endParaRPr>
          </a:p>
        </p:txBody>
      </p:sp>
      <p:sp>
        <p:nvSpPr>
          <p:cNvPr id="28" name="Rounded Rectangle 27"/>
          <p:cNvSpPr/>
          <p:nvPr userDrawn="1"/>
        </p:nvSpPr>
        <p:spPr>
          <a:xfrm rot="10800000" flipH="1">
            <a:off x="1095955" y="4716780"/>
            <a:ext cx="875085" cy="150749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j-lt"/>
            </a:endParaRPr>
          </a:p>
        </p:txBody>
      </p:sp>
      <p:sp>
        <p:nvSpPr>
          <p:cNvPr id="29" name="Rounded Rectangle 28"/>
          <p:cNvSpPr/>
          <p:nvPr userDrawn="1"/>
        </p:nvSpPr>
        <p:spPr>
          <a:xfrm rot="10800000" flipH="1">
            <a:off x="1776675" y="1981200"/>
            <a:ext cx="875085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j-lt"/>
            </a:endParaRPr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0"/>
            <a:ext cx="12192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j-lt"/>
            </a:endParaRPr>
          </a:p>
        </p:txBody>
      </p:sp>
      <p:sp>
        <p:nvSpPr>
          <p:cNvPr id="36" name="Rounded Rectangle 35"/>
          <p:cNvSpPr/>
          <p:nvPr/>
        </p:nvSpPr>
        <p:spPr>
          <a:xfrm rot="10800000" flipH="1">
            <a:off x="6561112" y="1025236"/>
            <a:ext cx="875085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j-lt"/>
            </a:endParaRPr>
          </a:p>
        </p:txBody>
      </p:sp>
      <p:sp>
        <p:nvSpPr>
          <p:cNvPr id="37" name="Rounded Rectangle 36"/>
          <p:cNvSpPr/>
          <p:nvPr/>
        </p:nvSpPr>
        <p:spPr>
          <a:xfrm rot="10800000" flipH="1">
            <a:off x="7189186" y="1731818"/>
            <a:ext cx="875085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j-lt"/>
            </a:endParaRPr>
          </a:p>
        </p:txBody>
      </p:sp>
      <p:sp>
        <p:nvSpPr>
          <p:cNvPr id="41" name="Rounded Rectangle 40"/>
          <p:cNvSpPr/>
          <p:nvPr/>
        </p:nvSpPr>
        <p:spPr>
          <a:xfrm rot="10800000" flipH="1">
            <a:off x="10882999" y="1731818"/>
            <a:ext cx="875085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j-lt"/>
            </a:endParaRPr>
          </a:p>
        </p:txBody>
      </p:sp>
      <p:sp>
        <p:nvSpPr>
          <p:cNvPr id="42" name="Rounded Rectangle 41"/>
          <p:cNvSpPr/>
          <p:nvPr/>
        </p:nvSpPr>
        <p:spPr>
          <a:xfrm rot="10800000" flipH="1">
            <a:off x="5027875" y="1981200"/>
            <a:ext cx="875085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j-lt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19989" y="1"/>
            <a:ext cx="12172011" cy="6378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j-lt"/>
            </a:endParaRPr>
          </a:p>
        </p:txBody>
      </p:sp>
      <p:sp>
        <p:nvSpPr>
          <p:cNvPr id="53" name="Rectangle 4"/>
          <p:cNvSpPr>
            <a:spLocks noChangeArrowheads="1"/>
          </p:cNvSpPr>
          <p:nvPr/>
        </p:nvSpPr>
        <p:spPr bwMode="ltGray">
          <a:xfrm>
            <a:off x="335165" y="6586247"/>
            <a:ext cx="195480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© 2010 Cisco and/or its affiliates. All rights reserved.</a:t>
            </a:r>
          </a:p>
        </p:txBody>
      </p:sp>
      <p:sp>
        <p:nvSpPr>
          <p:cNvPr id="54" name="Rectangle 5"/>
          <p:cNvSpPr>
            <a:spLocks noChangeArrowheads="1"/>
          </p:cNvSpPr>
          <p:nvPr/>
        </p:nvSpPr>
        <p:spPr bwMode="ltGray">
          <a:xfrm>
            <a:off x="10643178" y="6584513"/>
            <a:ext cx="79102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55" name="Rectangle 7"/>
          <p:cNvSpPr>
            <a:spLocks noChangeArrowheads="1"/>
          </p:cNvSpPr>
          <p:nvPr/>
        </p:nvSpPr>
        <p:spPr bwMode="ltGray">
          <a:xfrm>
            <a:off x="11619510" y="6580409"/>
            <a:ext cx="260430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02" name="Rectangle 4"/>
          <p:cNvSpPr>
            <a:spLocks noChangeArrowheads="1"/>
          </p:cNvSpPr>
          <p:nvPr/>
        </p:nvSpPr>
        <p:spPr bwMode="ltGray">
          <a:xfrm>
            <a:off x="335165" y="6586247"/>
            <a:ext cx="195480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© 2010 Cisco and/or its affiliates. All rights reserved.</a:t>
            </a:r>
          </a:p>
        </p:txBody>
      </p:sp>
      <p:sp>
        <p:nvSpPr>
          <p:cNvPr id="103" name="Rectangle 5"/>
          <p:cNvSpPr>
            <a:spLocks noChangeArrowheads="1"/>
          </p:cNvSpPr>
          <p:nvPr/>
        </p:nvSpPr>
        <p:spPr bwMode="ltGray">
          <a:xfrm>
            <a:off x="10643178" y="6584513"/>
            <a:ext cx="79102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104" name="Rectangle 7"/>
          <p:cNvSpPr>
            <a:spLocks noChangeArrowheads="1"/>
          </p:cNvSpPr>
          <p:nvPr/>
        </p:nvSpPr>
        <p:spPr bwMode="ltGray">
          <a:xfrm>
            <a:off x="11619510" y="6580409"/>
            <a:ext cx="260430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4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177" y="4464067"/>
            <a:ext cx="10816168" cy="384175"/>
          </a:xfrm>
        </p:spPr>
        <p:txBody>
          <a:bodyPr>
            <a:normAutofit/>
          </a:bodyPr>
          <a:lstStyle>
            <a:lvl1pPr marL="0" indent="0" algn="l">
              <a:buNone/>
              <a:defRPr lang="en-US" sz="200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/>
              <a:t>Presenter Name and Title Go Here</a:t>
            </a:r>
          </a:p>
        </p:txBody>
      </p:sp>
      <p:sp>
        <p:nvSpPr>
          <p:cNvPr id="50" name="Title 1"/>
          <p:cNvSpPr>
            <a:spLocks noGrp="1"/>
          </p:cNvSpPr>
          <p:nvPr>
            <p:ph type="ctrTitle" hasCustomPrompt="1"/>
          </p:nvPr>
        </p:nvSpPr>
        <p:spPr>
          <a:xfrm>
            <a:off x="295191" y="1248230"/>
            <a:ext cx="10816167" cy="2907239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spc="-20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Presentation Title Goes Here</a:t>
            </a:r>
          </a:p>
        </p:txBody>
      </p:sp>
      <p:sp>
        <p:nvSpPr>
          <p:cNvPr id="110" name="Rectangle 4"/>
          <p:cNvSpPr>
            <a:spLocks noChangeArrowheads="1"/>
          </p:cNvSpPr>
          <p:nvPr/>
        </p:nvSpPr>
        <p:spPr bwMode="ltGray">
          <a:xfrm>
            <a:off x="335165" y="6586247"/>
            <a:ext cx="195480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© 2010 Cisco and/or its affiliates. All rights reserved.</a:t>
            </a:r>
          </a:p>
        </p:txBody>
      </p:sp>
      <p:sp>
        <p:nvSpPr>
          <p:cNvPr id="111" name="Rectangle 5"/>
          <p:cNvSpPr>
            <a:spLocks noChangeArrowheads="1"/>
          </p:cNvSpPr>
          <p:nvPr/>
        </p:nvSpPr>
        <p:spPr bwMode="ltGray">
          <a:xfrm>
            <a:off x="10643178" y="6584513"/>
            <a:ext cx="79102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112" name="Rectangle 7"/>
          <p:cNvSpPr>
            <a:spLocks noChangeArrowheads="1"/>
          </p:cNvSpPr>
          <p:nvPr/>
        </p:nvSpPr>
        <p:spPr bwMode="ltGray">
          <a:xfrm>
            <a:off x="11619510" y="6580409"/>
            <a:ext cx="260430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grpSp>
        <p:nvGrpSpPr>
          <p:cNvPr id="2" name="Group 67"/>
          <p:cNvGrpSpPr/>
          <p:nvPr/>
        </p:nvGrpSpPr>
        <p:grpSpPr>
          <a:xfrm>
            <a:off x="455085" y="311151"/>
            <a:ext cx="1105560" cy="438358"/>
            <a:chOff x="609600" y="528537"/>
            <a:chExt cx="1444734" cy="763789"/>
          </a:xfrm>
          <a:gradFill flip="none" rotWithShape="1">
            <a:gsLst>
              <a:gs pos="11000">
                <a:schemeClr val="accent2"/>
              </a:gs>
              <a:gs pos="100000">
                <a:schemeClr val="accent5"/>
              </a:gs>
            </a:gsLst>
            <a:lin ang="2700000" scaled="1"/>
            <a:tileRect/>
          </a:gradFill>
        </p:grpSpPr>
        <p:sp>
          <p:nvSpPr>
            <p:cNvPr id="69" name="Rectangle 68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>
                <a:latin typeface="+mj-lt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+mj-lt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+mj-lt"/>
              </a:endParaRPr>
            </a:p>
          </p:txBody>
        </p:sp>
        <p:sp>
          <p:nvSpPr>
            <p:cNvPr id="72" name="Freeform 71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+mj-lt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+mj-lt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+mj-lt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+mj-lt"/>
              </a:endParaRPr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+mj-lt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+mj-lt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+mj-lt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+mj-lt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+mj-lt"/>
              </a:endParaRPr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+mj-lt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+mj-lt"/>
              </a:endParaRPr>
            </a:p>
          </p:txBody>
        </p:sp>
      </p:grpSp>
      <p:sp>
        <p:nvSpPr>
          <p:cNvPr id="57" name="Rectangle 56"/>
          <p:cNvSpPr/>
          <p:nvPr userDrawn="1"/>
        </p:nvSpPr>
        <p:spPr>
          <a:xfrm>
            <a:off x="1" y="6541294"/>
            <a:ext cx="12172011" cy="3167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j-lt"/>
            </a:endParaRPr>
          </a:p>
        </p:txBody>
      </p:sp>
      <p:sp>
        <p:nvSpPr>
          <p:cNvPr id="59" name="Rectangle 5"/>
          <p:cNvSpPr>
            <a:spLocks noChangeArrowheads="1"/>
          </p:cNvSpPr>
          <p:nvPr userDrawn="1"/>
        </p:nvSpPr>
        <p:spPr bwMode="ltGray">
          <a:xfrm>
            <a:off x="10643178" y="6584513"/>
            <a:ext cx="79102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56" name="Rectangle 4"/>
          <p:cNvSpPr>
            <a:spLocks noChangeArrowheads="1"/>
          </p:cNvSpPr>
          <p:nvPr userDrawn="1"/>
        </p:nvSpPr>
        <p:spPr bwMode="ltGray">
          <a:xfrm>
            <a:off x="335165" y="6586247"/>
            <a:ext cx="4560687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© 2010 Cisco and/or its affiliates. All rights reserved.</a:t>
            </a:r>
          </a:p>
        </p:txBody>
      </p:sp>
      <p:sp>
        <p:nvSpPr>
          <p:cNvPr id="52" name="Rectangle 7"/>
          <p:cNvSpPr>
            <a:spLocks noChangeArrowheads="1"/>
          </p:cNvSpPr>
          <p:nvPr userDrawn="1"/>
        </p:nvSpPr>
        <p:spPr bwMode="ltGray">
          <a:xfrm>
            <a:off x="11606784" y="6580409"/>
            <a:ext cx="260430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mall photo_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33" y="0"/>
            <a:ext cx="12208933" cy="6858000"/>
          </a:xfrm>
          <a:prstGeom prst="rect">
            <a:avLst/>
          </a:prstGeom>
          <a:noFill/>
        </p:spPr>
      </p:pic>
      <p:sp>
        <p:nvSpPr>
          <p:cNvPr id="32" name="Rectangle 31"/>
          <p:cNvSpPr/>
          <p:nvPr/>
        </p:nvSpPr>
        <p:spPr>
          <a:xfrm>
            <a:off x="451104" y="310896"/>
            <a:ext cx="4364736" cy="2459736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451104" y="310896"/>
            <a:ext cx="4364736" cy="2459736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306271" y="3429000"/>
            <a:ext cx="9345731" cy="1421928"/>
          </a:xfrm>
        </p:spPr>
        <p:txBody>
          <a:bodyPr anchor="t">
            <a:sp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Large photo </a:t>
            </a:r>
            <a:br>
              <a:rPr lang="en-US" dirty="0"/>
            </a:br>
            <a:r>
              <a:rPr lang="en-US" dirty="0"/>
              <a:t>caption here.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rait photo_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33" y="0"/>
            <a:ext cx="12208933" cy="6858000"/>
          </a:xfrm>
          <a:prstGeom prst="rect">
            <a:avLst/>
          </a:prstGeom>
          <a:noFill/>
        </p:spPr>
      </p:pic>
      <p:sp>
        <p:nvSpPr>
          <p:cNvPr id="40" name="Rectangle 39"/>
          <p:cNvSpPr/>
          <p:nvPr/>
        </p:nvSpPr>
        <p:spPr>
          <a:xfrm>
            <a:off x="6656832" y="859536"/>
            <a:ext cx="4840224" cy="50292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6656832" y="859536"/>
            <a:ext cx="4840224" cy="502920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anchor="ctr" anchorCtr="0"/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06271" y="728973"/>
            <a:ext cx="5799891" cy="590931"/>
          </a:xfrm>
        </p:spPr>
        <p:txBody>
          <a:bodyPr anchor="t">
            <a:spAutoFit/>
          </a:bodyPr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ultip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33" y="0"/>
            <a:ext cx="12208933" cy="6858000"/>
          </a:xfrm>
          <a:prstGeom prst="rect">
            <a:avLst/>
          </a:prstGeom>
          <a:noFill/>
        </p:spPr>
      </p:pic>
      <p:sp>
        <p:nvSpPr>
          <p:cNvPr id="48" name="Rectangle 47"/>
          <p:cNvSpPr/>
          <p:nvPr/>
        </p:nvSpPr>
        <p:spPr>
          <a:xfrm>
            <a:off x="4891617" y="311149"/>
            <a:ext cx="4357515" cy="266065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j-lt"/>
            </a:endParaRPr>
          </a:p>
        </p:txBody>
      </p:sp>
      <p:sp>
        <p:nvSpPr>
          <p:cNvPr id="49" name="Picture Placeholder 25"/>
          <p:cNvSpPr>
            <a:spLocks noGrp="1"/>
          </p:cNvSpPr>
          <p:nvPr>
            <p:ph type="pic" sz="quarter" idx="11" hasCustomPrompt="1"/>
          </p:nvPr>
        </p:nvSpPr>
        <p:spPr>
          <a:xfrm>
            <a:off x="4891986" y="311149"/>
            <a:ext cx="4357148" cy="266065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46617" y="311149"/>
            <a:ext cx="4344816" cy="266065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427766" y="311149"/>
            <a:ext cx="4363668" cy="266065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50" name="Rectangle 49"/>
          <p:cNvSpPr/>
          <p:nvPr/>
        </p:nvSpPr>
        <p:spPr>
          <a:xfrm>
            <a:off x="9349318" y="311150"/>
            <a:ext cx="2408765" cy="130810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j-lt"/>
            </a:endParaRPr>
          </a:p>
        </p:txBody>
      </p:sp>
      <p:sp>
        <p:nvSpPr>
          <p:cNvPr id="51" name="Picture Placeholder 25"/>
          <p:cNvSpPr>
            <a:spLocks noGrp="1"/>
          </p:cNvSpPr>
          <p:nvPr>
            <p:ph type="pic" sz="quarter" idx="12" hasCustomPrompt="1"/>
          </p:nvPr>
        </p:nvSpPr>
        <p:spPr>
          <a:xfrm>
            <a:off x="9349318" y="311150"/>
            <a:ext cx="2408764" cy="1308101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52" name="Rectangle 51"/>
          <p:cNvSpPr/>
          <p:nvPr/>
        </p:nvSpPr>
        <p:spPr>
          <a:xfrm>
            <a:off x="446618" y="3028951"/>
            <a:ext cx="3335953" cy="345893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j-lt"/>
            </a:endParaRPr>
          </a:p>
        </p:txBody>
      </p:sp>
      <p:sp>
        <p:nvSpPr>
          <p:cNvPr id="53" name="Picture Placeholder 25"/>
          <p:cNvSpPr>
            <a:spLocks noGrp="1"/>
          </p:cNvSpPr>
          <p:nvPr>
            <p:ph type="pic" sz="quarter" idx="13" hasCustomPrompt="1"/>
          </p:nvPr>
        </p:nvSpPr>
        <p:spPr>
          <a:xfrm>
            <a:off x="427766" y="3028951"/>
            <a:ext cx="3354805" cy="3458934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881968" y="3028951"/>
            <a:ext cx="5367165" cy="345893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j-lt"/>
            </a:endParaRPr>
          </a:p>
        </p:txBody>
      </p:sp>
      <p:sp>
        <p:nvSpPr>
          <p:cNvPr id="55" name="Picture Placeholder 25"/>
          <p:cNvSpPr>
            <a:spLocks noGrp="1"/>
          </p:cNvSpPr>
          <p:nvPr>
            <p:ph type="pic" sz="quarter" idx="14" hasCustomPrompt="1"/>
          </p:nvPr>
        </p:nvSpPr>
        <p:spPr>
          <a:xfrm>
            <a:off x="3877779" y="3028951"/>
            <a:ext cx="5371355" cy="3458934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56" name="Rectangle 55"/>
          <p:cNvSpPr/>
          <p:nvPr/>
        </p:nvSpPr>
        <p:spPr>
          <a:xfrm>
            <a:off x="9349318" y="1683658"/>
            <a:ext cx="2408765" cy="344215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j-lt"/>
            </a:endParaRPr>
          </a:p>
        </p:txBody>
      </p:sp>
      <p:sp>
        <p:nvSpPr>
          <p:cNvPr id="57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9349318" y="1676400"/>
            <a:ext cx="2408764" cy="344941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58" name="Rectangle 57"/>
          <p:cNvSpPr/>
          <p:nvPr/>
        </p:nvSpPr>
        <p:spPr>
          <a:xfrm>
            <a:off x="9349318" y="5182961"/>
            <a:ext cx="2408765" cy="130492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j-lt"/>
            </a:endParaRPr>
          </a:p>
        </p:txBody>
      </p:sp>
      <p:sp>
        <p:nvSpPr>
          <p:cNvPr id="59" name="Picture Placeholder 25"/>
          <p:cNvSpPr>
            <a:spLocks noGrp="1"/>
          </p:cNvSpPr>
          <p:nvPr>
            <p:ph type="pic" sz="quarter" idx="16" hasCustomPrompt="1"/>
          </p:nvPr>
        </p:nvSpPr>
        <p:spPr>
          <a:xfrm>
            <a:off x="9349318" y="5182961"/>
            <a:ext cx="2408764" cy="1304925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Insert photo here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rge photo with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1104" y="310896"/>
            <a:ext cx="11301984" cy="607539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44501" y="310897"/>
            <a:ext cx="11299825" cy="6054185"/>
          </a:xfrm>
          <a:ln>
            <a:solidFill>
              <a:schemeClr val="bg2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baseline="0" dirty="0">
                <a:solidFill>
                  <a:srgbClr val="5465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Photo placeholder</a:t>
            </a:r>
          </a:p>
        </p:txBody>
      </p:sp>
      <p:pic>
        <p:nvPicPr>
          <p:cNvPr id="3" name="Picture 2" descr="bottom ba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44500" y="6374862"/>
            <a:ext cx="11303000" cy="171450"/>
          </a:xfrm>
          <a:prstGeom prst="rect">
            <a:avLst/>
          </a:prstGeom>
        </p:spPr>
      </p:pic>
      <p:sp>
        <p:nvSpPr>
          <p:cNvPr id="11" name="Rectangle 5"/>
          <p:cNvSpPr>
            <a:spLocks noChangeArrowheads="1"/>
          </p:cNvSpPr>
          <p:nvPr userDrawn="1"/>
        </p:nvSpPr>
        <p:spPr bwMode="ltGray">
          <a:xfrm>
            <a:off x="10643178" y="6584513"/>
            <a:ext cx="79102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marL="0" algn="r" defTabSz="814388" rtl="0" eaLnBrk="1" latinLnBrk="0" hangingPunct="1">
              <a:lnSpc>
                <a:spcPct val="100000"/>
              </a:lnSpc>
            </a:pPr>
            <a:r>
              <a:rPr lang="en-US" sz="600" kern="1200" dirty="0">
                <a:solidFill>
                  <a:srgbClr val="C0C0C0"/>
                </a:solidFill>
                <a:latin typeface="+mj-lt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335165" y="6586247"/>
            <a:ext cx="4560687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© 2010 Cisco and/or its affiliates. All rights reserved.</a:t>
            </a:r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ltGray">
          <a:xfrm>
            <a:off x="11606784" y="6580409"/>
            <a:ext cx="260430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-121920" y="-91440"/>
            <a:ext cx="12435840" cy="7040880"/>
          </a:xfrm>
        </p:spPr>
        <p:txBody>
          <a:bodyPr anchor="ctr" anchorCtr="1">
            <a:noAutofit/>
          </a:bodyPr>
          <a:lstStyle>
            <a:lvl1pPr algn="ctr">
              <a:buNone/>
              <a:defRPr>
                <a:latin typeface="+mj-lt"/>
              </a:defRPr>
            </a:lvl1pPr>
          </a:lstStyle>
          <a:p>
            <a:r>
              <a:rPr lang="en-US" dirty="0"/>
              <a:t>Full bleed image placeholder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Wide screen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33" y="0"/>
            <a:ext cx="12208933" cy="6858000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 cstate="email">
              <a:alphaModFix amt="2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j-lt"/>
            </a:endParaRPr>
          </a:p>
        </p:txBody>
      </p:sp>
      <p:grpSp>
        <p:nvGrpSpPr>
          <p:cNvPr id="2" name="Group 3"/>
          <p:cNvGrpSpPr/>
          <p:nvPr userDrawn="1"/>
        </p:nvGrpSpPr>
        <p:grpSpPr>
          <a:xfrm>
            <a:off x="455086" y="6124575"/>
            <a:ext cx="1049511" cy="416134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5" name="Rectangle 4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>
                <a:latin typeface="+mj-lt"/>
              </a:endParaRPr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+mj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+mj-lt"/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+mj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+mj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+mj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+mj-lt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+mj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+mj-lt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+mj-lt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+mj-lt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+mj-lt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+mj-lt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+mj-lt"/>
              </a:endParaRPr>
            </a:p>
          </p:txBody>
        </p:sp>
      </p:grpSp>
      <p:sp>
        <p:nvSpPr>
          <p:cNvPr id="40" name="Media Placeholder 39"/>
          <p:cNvSpPr>
            <a:spLocks noGrp="1"/>
          </p:cNvSpPr>
          <p:nvPr>
            <p:ph type="media" sz="quarter" idx="11" hasCustomPrompt="1"/>
          </p:nvPr>
        </p:nvSpPr>
        <p:spPr>
          <a:xfrm>
            <a:off x="898609" y="777240"/>
            <a:ext cx="10485120" cy="4425696"/>
          </a:xfrm>
          <a:solidFill>
            <a:schemeClr val="tx1">
              <a:lumMod val="50000"/>
            </a:schemeClr>
          </a:solidFill>
          <a:ln>
            <a:noFill/>
          </a:ln>
          <a:effectLst>
            <a:innerShdw blurRad="419100">
              <a:prstClr val="black">
                <a:alpha val="4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 baseline="0" smtClean="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icon to add video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ndar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33" y="0"/>
            <a:ext cx="12208933" cy="6858000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 cstate="email">
              <a:alphaModFix amt="2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j-lt"/>
            </a:endParaRPr>
          </a:p>
        </p:txBody>
      </p:sp>
      <p:grpSp>
        <p:nvGrpSpPr>
          <p:cNvPr id="2" name="Group 3"/>
          <p:cNvGrpSpPr/>
          <p:nvPr userDrawn="1"/>
        </p:nvGrpSpPr>
        <p:grpSpPr>
          <a:xfrm>
            <a:off x="455086" y="6124575"/>
            <a:ext cx="1049511" cy="416134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40" name="Rectangle 3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>
                <a:latin typeface="+mj-lt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+mj-lt"/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+mj-lt"/>
              </a:endParaRPr>
            </a:p>
          </p:txBody>
        </p:sp>
        <p:sp>
          <p:nvSpPr>
            <p:cNvPr id="43" name="Freeform 4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+mj-lt"/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+mj-lt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+mj-lt"/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+mj-lt"/>
              </a:endParaRPr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+mj-lt"/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+mj-lt"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+mj-lt"/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+mj-lt"/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+mj-lt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+mj-lt"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+mj-lt"/>
              </a:endParaRPr>
            </a:p>
          </p:txBody>
        </p:sp>
      </p:grpSp>
      <p:sp>
        <p:nvSpPr>
          <p:cNvPr id="21" name="Media Placeholder 20"/>
          <p:cNvSpPr>
            <a:spLocks noGrp="1"/>
          </p:cNvSpPr>
          <p:nvPr>
            <p:ph type="media" sz="quarter" idx="10" hasCustomPrompt="1"/>
          </p:nvPr>
        </p:nvSpPr>
        <p:spPr>
          <a:xfrm>
            <a:off x="3519889" y="778669"/>
            <a:ext cx="7863840" cy="4425696"/>
          </a:xfrm>
          <a:solidFill>
            <a:schemeClr val="tx1">
              <a:lumMod val="50000"/>
            </a:schemeClr>
          </a:solidFill>
          <a:ln>
            <a:noFill/>
          </a:ln>
          <a:effectLst>
            <a:innerShdw blurRad="419100">
              <a:prstClr val="black">
                <a:alpha val="4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icon to add video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_gradi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33" y="0"/>
            <a:ext cx="12208933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 userDrawn="1"/>
        </p:nvSpPr>
        <p:spPr bwMode="ltGray">
          <a:xfrm>
            <a:off x="10643178" y="6584513"/>
            <a:ext cx="79102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marL="0" algn="r" defTabSz="814388" rtl="0" eaLnBrk="1" latinLnBrk="0" hangingPunct="1">
              <a:lnSpc>
                <a:spcPct val="100000"/>
              </a:lnSpc>
            </a:pPr>
            <a:r>
              <a:rPr lang="en-US" sz="600" kern="1200" dirty="0">
                <a:solidFill>
                  <a:srgbClr val="C0C0C0"/>
                </a:solidFill>
                <a:latin typeface="+mj-lt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ltGray">
          <a:xfrm>
            <a:off x="335165" y="6586247"/>
            <a:ext cx="4560687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© 2010 Cisco and/or its affiliates. All rights reserved.</a:t>
            </a: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ltGray">
          <a:xfrm>
            <a:off x="11606784" y="6580409"/>
            <a:ext cx="260430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33" y="0"/>
            <a:ext cx="12208933" cy="6858000"/>
          </a:xfrm>
          <a:prstGeom prst="rect">
            <a:avLst/>
          </a:prstGeom>
          <a:noFill/>
        </p:spPr>
      </p:pic>
      <p:sp>
        <p:nvSpPr>
          <p:cNvPr id="20" name="Rectangle 19"/>
          <p:cNvSpPr>
            <a:spLocks noChangeArrowheads="1"/>
          </p:cNvSpPr>
          <p:nvPr/>
        </p:nvSpPr>
        <p:spPr bwMode="black">
          <a:xfrm>
            <a:off x="5831604" y="5844550"/>
            <a:ext cx="55257" cy="1570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black">
          <a:xfrm>
            <a:off x="6153507" y="5840202"/>
            <a:ext cx="159988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black">
          <a:xfrm>
            <a:off x="5600295" y="5840202"/>
            <a:ext cx="159988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3" name="Freeform 22"/>
          <p:cNvSpPr>
            <a:spLocks noEditPoints="1"/>
          </p:cNvSpPr>
          <p:nvPr userDrawn="1"/>
        </p:nvSpPr>
        <p:spPr bwMode="black">
          <a:xfrm>
            <a:off x="6371322" y="5840202"/>
            <a:ext cx="219743" cy="165712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black">
          <a:xfrm>
            <a:off x="5958179" y="5840202"/>
            <a:ext cx="143283" cy="165712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black">
          <a:xfrm>
            <a:off x="5490423" y="5654198"/>
            <a:ext cx="52044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black">
          <a:xfrm>
            <a:off x="5636275" y="5600088"/>
            <a:ext cx="52044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black">
          <a:xfrm>
            <a:off x="5779559" y="5525688"/>
            <a:ext cx="52044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8" name="Freeform 27"/>
          <p:cNvSpPr>
            <a:spLocks/>
          </p:cNvSpPr>
          <p:nvPr/>
        </p:nvSpPr>
        <p:spPr bwMode="black">
          <a:xfrm>
            <a:off x="5925411" y="5600088"/>
            <a:ext cx="52044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9" name="Freeform 28"/>
          <p:cNvSpPr>
            <a:spLocks/>
          </p:cNvSpPr>
          <p:nvPr/>
        </p:nvSpPr>
        <p:spPr bwMode="black">
          <a:xfrm>
            <a:off x="6068052" y="5654198"/>
            <a:ext cx="55257" cy="80682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0" name="Freeform 29"/>
          <p:cNvSpPr>
            <a:spLocks/>
          </p:cNvSpPr>
          <p:nvPr/>
        </p:nvSpPr>
        <p:spPr bwMode="black">
          <a:xfrm>
            <a:off x="6213904" y="5600088"/>
            <a:ext cx="52687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1" name="Freeform 30"/>
          <p:cNvSpPr>
            <a:spLocks/>
          </p:cNvSpPr>
          <p:nvPr/>
        </p:nvSpPr>
        <p:spPr bwMode="black">
          <a:xfrm>
            <a:off x="6359758" y="5525688"/>
            <a:ext cx="52687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2" name="Freeform 31"/>
          <p:cNvSpPr>
            <a:spLocks/>
          </p:cNvSpPr>
          <p:nvPr/>
        </p:nvSpPr>
        <p:spPr bwMode="black">
          <a:xfrm>
            <a:off x="6503039" y="5600088"/>
            <a:ext cx="52687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3" name="Freeform 32"/>
          <p:cNvSpPr>
            <a:spLocks/>
          </p:cNvSpPr>
          <p:nvPr/>
        </p:nvSpPr>
        <p:spPr bwMode="black">
          <a:xfrm>
            <a:off x="6648893" y="5654198"/>
            <a:ext cx="52687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96D6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solid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33" y="0"/>
            <a:ext cx="12208933" cy="6858000"/>
          </a:xfrm>
          <a:prstGeom prst="rect">
            <a:avLst/>
          </a:prstGeom>
          <a:noFill/>
        </p:spPr>
      </p:pic>
      <p:sp>
        <p:nvSpPr>
          <p:cNvPr id="29" name="Rounded Rectangle 28"/>
          <p:cNvSpPr/>
          <p:nvPr/>
        </p:nvSpPr>
        <p:spPr>
          <a:xfrm>
            <a:off x="2431332" y="-3570592"/>
            <a:ext cx="2306320" cy="1401417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j-lt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0" y="-637720"/>
            <a:ext cx="230632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j-lt"/>
            </a:endParaRPr>
          </a:p>
        </p:txBody>
      </p:sp>
      <p:sp>
        <p:nvSpPr>
          <p:cNvPr id="31" name="Rounded Rectangle 30"/>
          <p:cNvSpPr/>
          <p:nvPr/>
        </p:nvSpPr>
        <p:spPr>
          <a:xfrm rot="10800000">
            <a:off x="1351721" y="4248605"/>
            <a:ext cx="230632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32" name="Rounded Rectangle 31"/>
          <p:cNvSpPr/>
          <p:nvPr userDrawn="1"/>
        </p:nvSpPr>
        <p:spPr>
          <a:xfrm>
            <a:off x="8780644" y="-2913279"/>
            <a:ext cx="230632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j-lt"/>
            </a:endParaRPr>
          </a:p>
        </p:txBody>
      </p:sp>
      <p:sp>
        <p:nvSpPr>
          <p:cNvPr id="33" name="Rounded Rectangle 32"/>
          <p:cNvSpPr/>
          <p:nvPr userDrawn="1"/>
        </p:nvSpPr>
        <p:spPr>
          <a:xfrm>
            <a:off x="10807268" y="5699195"/>
            <a:ext cx="230632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j-lt"/>
            </a:endParaRPr>
          </a:p>
        </p:txBody>
      </p:sp>
      <p:sp>
        <p:nvSpPr>
          <p:cNvPr id="34" name="Rounded Rectangle 33"/>
          <p:cNvSpPr/>
          <p:nvPr/>
        </p:nvSpPr>
        <p:spPr>
          <a:xfrm rot="10800000">
            <a:off x="4048097" y="1516172"/>
            <a:ext cx="230632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5191" y="1236690"/>
            <a:ext cx="10816167" cy="2918779"/>
          </a:xfrm>
        </p:spPr>
        <p:txBody>
          <a:bodyPr/>
          <a:lstStyle>
            <a:lvl1pPr>
              <a:lnSpc>
                <a:spcPct val="90000"/>
              </a:lnSpc>
              <a:defRPr sz="6000" b="0" spc="-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 Goes Here</a:t>
            </a:r>
          </a:p>
        </p:txBody>
      </p:sp>
      <p:grpSp>
        <p:nvGrpSpPr>
          <p:cNvPr id="4" name="Group 38"/>
          <p:cNvGrpSpPr/>
          <p:nvPr/>
        </p:nvGrpSpPr>
        <p:grpSpPr>
          <a:xfrm>
            <a:off x="455085" y="311151"/>
            <a:ext cx="1105560" cy="43835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64" name="Rectangle 63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>
                <a:latin typeface="+mj-lt"/>
              </a:endParaRPr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+mj-lt"/>
              </a:endParaRPr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+mj-lt"/>
              </a:endParaRPr>
            </a:p>
          </p:txBody>
        </p:sp>
        <p:sp>
          <p:nvSpPr>
            <p:cNvPr id="67" name="Freeform 66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+mj-lt"/>
              </a:endParaRPr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+mj-lt"/>
              </a:endParaRPr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+mj-lt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+mj-lt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+mj-lt"/>
              </a:endParaRPr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+mj-lt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+mj-lt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+mj-lt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+mj-lt"/>
              </a:endParaRPr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+mj-lt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+mj-lt"/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177" y="4464069"/>
            <a:ext cx="10816168" cy="38417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 and Title Go Here</a:t>
            </a:r>
          </a:p>
        </p:txBody>
      </p:sp>
      <p:sp>
        <p:nvSpPr>
          <p:cNvPr id="58" name="Rectangle 5"/>
          <p:cNvSpPr>
            <a:spLocks noChangeArrowheads="1"/>
          </p:cNvSpPr>
          <p:nvPr/>
        </p:nvSpPr>
        <p:spPr bwMode="ltGray">
          <a:xfrm>
            <a:off x="10643178" y="6584513"/>
            <a:ext cx="79102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2"/>
                </a:solidFill>
                <a:latin typeface="+mj-lt"/>
              </a:rPr>
              <a:t>Cisco Confidential</a:t>
            </a:r>
          </a:p>
        </p:txBody>
      </p:sp>
      <p:sp>
        <p:nvSpPr>
          <p:cNvPr id="36" name="Rectangle 4"/>
          <p:cNvSpPr>
            <a:spLocks noChangeArrowheads="1"/>
          </p:cNvSpPr>
          <p:nvPr userDrawn="1"/>
        </p:nvSpPr>
        <p:spPr bwMode="ltGray">
          <a:xfrm>
            <a:off x="335165" y="6586247"/>
            <a:ext cx="4560687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>
                <a:solidFill>
                  <a:srgbClr val="FFFFFF"/>
                </a:solidFill>
                <a:latin typeface="+mj-lt"/>
              </a:rPr>
              <a:t>© 2010 Cisco and/or its affiliates. All rights reserved.</a:t>
            </a:r>
          </a:p>
        </p:txBody>
      </p:sp>
      <p:sp>
        <p:nvSpPr>
          <p:cNvPr id="37" name="Rectangle 7"/>
          <p:cNvSpPr>
            <a:spLocks noChangeArrowheads="1"/>
          </p:cNvSpPr>
          <p:nvPr userDrawn="1"/>
        </p:nvSpPr>
        <p:spPr bwMode="ltGray">
          <a:xfrm>
            <a:off x="11606784" y="6580409"/>
            <a:ext cx="260430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1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autoRev="1" fill="remove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77778E-6 -2.22045E-16 L -2.77778E-6 -1.425 " pathEditMode="fixed" rAng="0" ptsTypes="AA">
                                      <p:cBhvr>
                                        <p:cTn id="6" dur="4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3.05556E-6 0.88611 " pathEditMode="fixed" rAng="0" ptsTypes="AA">
                                      <p:cBhvr>
                                        <p:cTn id="8" dur="4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accel="50000" decel="50000" autoRev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5E-6 3.7037E-6 L -2.5E-6 -1.33195 " pathEditMode="fixed" rAng="0" ptsTypes="AA">
                                      <p:cBhvr>
                                        <p:cTn id="10" dur="4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-1.94444E-6 4.07407E-6 L -1.94444E-6 -1.42084 " pathEditMode="fixed" rAng="0" ptsTypes="AA">
                                      <p:cBhvr>
                                        <p:cTn id="12" dur="4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autoRev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1.94444E-6 4.07407E-6 L 1.94444E-6 0.81944 " pathEditMode="fixed" rAng="0" ptsTypes="AA">
                                      <p:cBhvr>
                                        <p:cTn id="14" dur="4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autoRev="1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3.61111E-6 2.59259E-6 L -3.61111E-6 1.19028 " pathEditMode="fixed" rAng="0" ptsTypes="AA">
                                      <p:cBhvr>
                                        <p:cTn id="16" dur="4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-green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33" y="0"/>
            <a:ext cx="12208933" cy="6858000"/>
          </a:xfrm>
          <a:prstGeom prst="rect">
            <a:avLst/>
          </a:prstGeom>
          <a:noFill/>
        </p:spPr>
      </p:pic>
      <p:sp>
        <p:nvSpPr>
          <p:cNvPr id="20" name="Rectangle 19"/>
          <p:cNvSpPr>
            <a:spLocks noChangeArrowheads="1"/>
          </p:cNvSpPr>
          <p:nvPr userDrawn="1"/>
        </p:nvSpPr>
        <p:spPr bwMode="black">
          <a:xfrm>
            <a:off x="8417319" y="3708604"/>
            <a:ext cx="155488" cy="44182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black">
          <a:xfrm>
            <a:off x="9323123" y="3697606"/>
            <a:ext cx="450189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black">
          <a:xfrm>
            <a:off x="7766442" y="3697606"/>
            <a:ext cx="450189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3" name="Freeform 22"/>
          <p:cNvSpPr>
            <a:spLocks noEditPoints="1"/>
          </p:cNvSpPr>
          <p:nvPr/>
        </p:nvSpPr>
        <p:spPr bwMode="black">
          <a:xfrm>
            <a:off x="9936031" y="3697606"/>
            <a:ext cx="618333" cy="466297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black">
          <a:xfrm>
            <a:off x="8773490" y="3697606"/>
            <a:ext cx="403183" cy="466297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black">
          <a:xfrm>
            <a:off x="7457274" y="3082440"/>
            <a:ext cx="146447" cy="22703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black">
          <a:xfrm>
            <a:off x="7867686" y="2930181"/>
            <a:ext cx="146447" cy="379291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black">
          <a:xfrm>
            <a:off x="8270873" y="2720823"/>
            <a:ext cx="146447" cy="69876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8" name="Freeform 27"/>
          <p:cNvSpPr>
            <a:spLocks/>
          </p:cNvSpPr>
          <p:nvPr/>
        </p:nvSpPr>
        <p:spPr bwMode="black">
          <a:xfrm>
            <a:off x="8681285" y="2930181"/>
            <a:ext cx="146447" cy="3792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9" name="Freeform 28"/>
          <p:cNvSpPr>
            <a:spLocks/>
          </p:cNvSpPr>
          <p:nvPr/>
        </p:nvSpPr>
        <p:spPr bwMode="black">
          <a:xfrm>
            <a:off x="9082659" y="3082441"/>
            <a:ext cx="155488" cy="227031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0" name="Freeform 29"/>
          <p:cNvSpPr>
            <a:spLocks/>
          </p:cNvSpPr>
          <p:nvPr/>
        </p:nvSpPr>
        <p:spPr bwMode="black">
          <a:xfrm>
            <a:off x="9493075" y="2930181"/>
            <a:ext cx="148255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1" name="Freeform 30"/>
          <p:cNvSpPr>
            <a:spLocks/>
          </p:cNvSpPr>
          <p:nvPr/>
        </p:nvSpPr>
        <p:spPr bwMode="black">
          <a:xfrm>
            <a:off x="9903491" y="2720823"/>
            <a:ext cx="148255" cy="69876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2" name="Freeform 31"/>
          <p:cNvSpPr>
            <a:spLocks/>
          </p:cNvSpPr>
          <p:nvPr/>
        </p:nvSpPr>
        <p:spPr bwMode="black">
          <a:xfrm>
            <a:off x="10306670" y="2930181"/>
            <a:ext cx="148255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3" name="Freeform 32"/>
          <p:cNvSpPr>
            <a:spLocks/>
          </p:cNvSpPr>
          <p:nvPr/>
        </p:nvSpPr>
        <p:spPr bwMode="black">
          <a:xfrm>
            <a:off x="10717086" y="3082441"/>
            <a:ext cx="148255" cy="227031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4" name="TextBox 33"/>
          <p:cNvSpPr txBox="1"/>
          <p:nvPr userDrawn="1"/>
        </p:nvSpPr>
        <p:spPr>
          <a:xfrm>
            <a:off x="859588" y="3060489"/>
            <a:ext cx="2467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+mj-lt"/>
              </a:rPr>
              <a:t>Thank you.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5" dur="7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7" dur="7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-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Complex_Gradient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black">
          <a:xfrm>
            <a:off x="5831604" y="5844550"/>
            <a:ext cx="55257" cy="1570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black">
          <a:xfrm>
            <a:off x="6153507" y="5840202"/>
            <a:ext cx="159988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black">
          <a:xfrm>
            <a:off x="5600295" y="5840202"/>
            <a:ext cx="159988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7" name="Freeform 6"/>
          <p:cNvSpPr>
            <a:spLocks noEditPoints="1"/>
          </p:cNvSpPr>
          <p:nvPr userDrawn="1"/>
        </p:nvSpPr>
        <p:spPr bwMode="black">
          <a:xfrm>
            <a:off x="6371322" y="5840202"/>
            <a:ext cx="219743" cy="165712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black">
          <a:xfrm>
            <a:off x="5958179" y="5840202"/>
            <a:ext cx="143283" cy="165712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black">
          <a:xfrm>
            <a:off x="5490423" y="5654198"/>
            <a:ext cx="52044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black">
          <a:xfrm>
            <a:off x="5636275" y="5600088"/>
            <a:ext cx="52044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black">
          <a:xfrm>
            <a:off x="5779559" y="5525688"/>
            <a:ext cx="52044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black">
          <a:xfrm>
            <a:off x="5925411" y="5600088"/>
            <a:ext cx="52044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black">
          <a:xfrm>
            <a:off x="6068052" y="5654198"/>
            <a:ext cx="55257" cy="80682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black">
          <a:xfrm>
            <a:off x="6213904" y="5600088"/>
            <a:ext cx="52687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black">
          <a:xfrm>
            <a:off x="6359758" y="5525688"/>
            <a:ext cx="52687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black">
          <a:xfrm>
            <a:off x="6503039" y="5600088"/>
            <a:ext cx="52687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black">
          <a:xfrm>
            <a:off x="6648893" y="5654198"/>
            <a:ext cx="52687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96D6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-red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Complex_Gradient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4" name="TextBox 33"/>
          <p:cNvSpPr txBox="1"/>
          <p:nvPr userDrawn="1"/>
        </p:nvSpPr>
        <p:spPr>
          <a:xfrm>
            <a:off x="859588" y="3060489"/>
            <a:ext cx="2467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+mj-lt"/>
              </a:rPr>
              <a:t>Thank you.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black">
          <a:xfrm>
            <a:off x="8417319" y="3708604"/>
            <a:ext cx="155488" cy="44182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5" name="Freeform 34"/>
          <p:cNvSpPr>
            <a:spLocks/>
          </p:cNvSpPr>
          <p:nvPr/>
        </p:nvSpPr>
        <p:spPr bwMode="black">
          <a:xfrm>
            <a:off x="9323123" y="3697606"/>
            <a:ext cx="450189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6" name="Freeform 35"/>
          <p:cNvSpPr>
            <a:spLocks/>
          </p:cNvSpPr>
          <p:nvPr userDrawn="1"/>
        </p:nvSpPr>
        <p:spPr bwMode="black">
          <a:xfrm>
            <a:off x="7766442" y="3697606"/>
            <a:ext cx="450189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7" name="Freeform 36"/>
          <p:cNvSpPr>
            <a:spLocks noEditPoints="1"/>
          </p:cNvSpPr>
          <p:nvPr/>
        </p:nvSpPr>
        <p:spPr bwMode="black">
          <a:xfrm>
            <a:off x="9936031" y="3697606"/>
            <a:ext cx="618333" cy="466297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8" name="Freeform 37"/>
          <p:cNvSpPr>
            <a:spLocks/>
          </p:cNvSpPr>
          <p:nvPr/>
        </p:nvSpPr>
        <p:spPr bwMode="black">
          <a:xfrm>
            <a:off x="8773490" y="3697606"/>
            <a:ext cx="403183" cy="466297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9" name="Freeform 38"/>
          <p:cNvSpPr>
            <a:spLocks/>
          </p:cNvSpPr>
          <p:nvPr/>
        </p:nvSpPr>
        <p:spPr bwMode="black">
          <a:xfrm>
            <a:off x="7457274" y="3082440"/>
            <a:ext cx="146447" cy="22703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0" name="Freeform 39"/>
          <p:cNvSpPr>
            <a:spLocks/>
          </p:cNvSpPr>
          <p:nvPr/>
        </p:nvSpPr>
        <p:spPr bwMode="black">
          <a:xfrm>
            <a:off x="7867686" y="2930181"/>
            <a:ext cx="146447" cy="379291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1" name="Freeform 40"/>
          <p:cNvSpPr>
            <a:spLocks/>
          </p:cNvSpPr>
          <p:nvPr/>
        </p:nvSpPr>
        <p:spPr bwMode="black">
          <a:xfrm>
            <a:off x="8270873" y="2720823"/>
            <a:ext cx="146447" cy="69876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2" name="Freeform 41"/>
          <p:cNvSpPr>
            <a:spLocks/>
          </p:cNvSpPr>
          <p:nvPr/>
        </p:nvSpPr>
        <p:spPr bwMode="black">
          <a:xfrm>
            <a:off x="8681285" y="2930181"/>
            <a:ext cx="146447" cy="3792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3" name="Freeform 42"/>
          <p:cNvSpPr>
            <a:spLocks/>
          </p:cNvSpPr>
          <p:nvPr/>
        </p:nvSpPr>
        <p:spPr bwMode="black">
          <a:xfrm>
            <a:off x="9082659" y="3082441"/>
            <a:ext cx="155488" cy="227031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4" name="Freeform 43"/>
          <p:cNvSpPr>
            <a:spLocks/>
          </p:cNvSpPr>
          <p:nvPr/>
        </p:nvSpPr>
        <p:spPr bwMode="black">
          <a:xfrm>
            <a:off x="9493075" y="2930181"/>
            <a:ext cx="148255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5" name="Freeform 44"/>
          <p:cNvSpPr>
            <a:spLocks/>
          </p:cNvSpPr>
          <p:nvPr/>
        </p:nvSpPr>
        <p:spPr bwMode="black">
          <a:xfrm>
            <a:off x="9903491" y="2720823"/>
            <a:ext cx="148255" cy="69876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6" name="Freeform 45"/>
          <p:cNvSpPr>
            <a:spLocks/>
          </p:cNvSpPr>
          <p:nvPr/>
        </p:nvSpPr>
        <p:spPr bwMode="black">
          <a:xfrm>
            <a:off x="10306670" y="2930181"/>
            <a:ext cx="148255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7" name="Freeform 46"/>
          <p:cNvSpPr>
            <a:spLocks/>
          </p:cNvSpPr>
          <p:nvPr/>
        </p:nvSpPr>
        <p:spPr bwMode="black">
          <a:xfrm>
            <a:off x="10717086" y="3082441"/>
            <a:ext cx="148255" cy="227031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96D6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5" dur="7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7" dur="70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04800" y="1908176"/>
            <a:ext cx="11582400" cy="1749425"/>
          </a:xfrm>
        </p:spPr>
        <p:txBody>
          <a:bodyPr anchor="b"/>
          <a:lstStyle>
            <a:lvl1pPr algn="ctr">
              <a:lnSpc>
                <a:spcPct val="100000"/>
              </a:lnSpc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806826"/>
            <a:ext cx="11582400" cy="1298575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04800" y="5257800"/>
            <a:ext cx="11582400" cy="381000"/>
          </a:xfrm>
        </p:spPr>
        <p:txBody>
          <a:bodyPr/>
          <a:lstStyle>
            <a:lvl1pPr algn="ctr">
              <a:defRPr sz="16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sz="9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4F3EB1C-1D0F-40D8-9D3D-E19347400D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sz="9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A36FBCB-BABE-4588-9B19-8863849A81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5689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95400"/>
            <a:ext cx="5689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sz="9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959A6E-45D2-4245-ADB6-3E44E4D7DE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sz="9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4B98575-D6CE-4885-BBD6-1D834C68AB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sz="9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24232A5-81A2-46B4-A719-F857EC6B93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sz="9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6B4B3F8-E649-45C1-B6AF-81AF5F51A0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ltGray">
          <a:xfrm>
            <a:off x="10643178" y="6584513"/>
            <a:ext cx="79102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marL="0" algn="r" defTabSz="814388" rtl="0" eaLnBrk="1" latinLnBrk="0" hangingPunct="1">
              <a:lnSpc>
                <a:spcPct val="100000"/>
              </a:lnSpc>
            </a:pPr>
            <a:r>
              <a:rPr lang="en-US" sz="600" kern="1200" dirty="0">
                <a:solidFill>
                  <a:srgbClr val="C0C0C0"/>
                </a:solidFill>
                <a:latin typeface="+mj-lt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ltGray">
          <a:xfrm>
            <a:off x="335165" y="6586247"/>
            <a:ext cx="4560687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© 2010 Cisco and/or its affiliates. All rights reserved.</a:t>
            </a: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ltGray">
          <a:xfrm>
            <a:off x="11606784" y="6580409"/>
            <a:ext cx="260430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 solid gradient_sta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33" y="0"/>
            <a:ext cx="12208933" cy="6858000"/>
          </a:xfrm>
          <a:prstGeom prst="rect">
            <a:avLst/>
          </a:prstGeom>
          <a:noFill/>
        </p:spPr>
      </p:pic>
      <p:sp>
        <p:nvSpPr>
          <p:cNvPr id="37" name="Rounded Rectangle 36"/>
          <p:cNvSpPr/>
          <p:nvPr userDrawn="1"/>
        </p:nvSpPr>
        <p:spPr>
          <a:xfrm>
            <a:off x="2431332" y="3308943"/>
            <a:ext cx="2306320" cy="1401417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j-lt"/>
            </a:endParaRPr>
          </a:p>
        </p:txBody>
      </p:sp>
      <p:sp>
        <p:nvSpPr>
          <p:cNvPr id="38" name="Rounded Rectangle 37"/>
          <p:cNvSpPr/>
          <p:nvPr userDrawn="1"/>
        </p:nvSpPr>
        <p:spPr>
          <a:xfrm>
            <a:off x="0" y="1236689"/>
            <a:ext cx="230632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j-lt"/>
            </a:endParaRPr>
          </a:p>
        </p:txBody>
      </p:sp>
      <p:sp>
        <p:nvSpPr>
          <p:cNvPr id="39" name="Rounded Rectangle 38"/>
          <p:cNvSpPr/>
          <p:nvPr userDrawn="1"/>
        </p:nvSpPr>
        <p:spPr>
          <a:xfrm rot="10800000">
            <a:off x="1351721" y="4248605"/>
            <a:ext cx="230632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40" name="Rounded Rectangle 39"/>
          <p:cNvSpPr/>
          <p:nvPr userDrawn="1"/>
        </p:nvSpPr>
        <p:spPr>
          <a:xfrm>
            <a:off x="8780644" y="-2056029"/>
            <a:ext cx="230632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j-lt"/>
            </a:endParaRPr>
          </a:p>
        </p:txBody>
      </p:sp>
      <p:sp>
        <p:nvSpPr>
          <p:cNvPr id="41" name="Rounded Rectangle 40"/>
          <p:cNvSpPr/>
          <p:nvPr userDrawn="1"/>
        </p:nvSpPr>
        <p:spPr>
          <a:xfrm>
            <a:off x="10807268" y="2783785"/>
            <a:ext cx="230632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j-lt"/>
            </a:endParaRPr>
          </a:p>
        </p:txBody>
      </p:sp>
      <p:sp>
        <p:nvSpPr>
          <p:cNvPr id="42" name="Rounded Rectangle 41"/>
          <p:cNvSpPr/>
          <p:nvPr userDrawn="1"/>
        </p:nvSpPr>
        <p:spPr>
          <a:xfrm rot="10800000">
            <a:off x="4048097" y="174390"/>
            <a:ext cx="230632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5191" y="1236690"/>
            <a:ext cx="10816167" cy="2918779"/>
          </a:xfrm>
        </p:spPr>
        <p:txBody>
          <a:bodyPr/>
          <a:lstStyle>
            <a:lvl1pPr>
              <a:lnSpc>
                <a:spcPct val="90000"/>
              </a:lnSpc>
              <a:defRPr sz="6000" b="0" spc="-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 Goes Here</a:t>
            </a:r>
          </a:p>
        </p:txBody>
      </p:sp>
      <p:grpSp>
        <p:nvGrpSpPr>
          <p:cNvPr id="4" name="Group 38"/>
          <p:cNvGrpSpPr/>
          <p:nvPr/>
        </p:nvGrpSpPr>
        <p:grpSpPr>
          <a:xfrm>
            <a:off x="455085" y="311151"/>
            <a:ext cx="1105560" cy="43835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64" name="Rectangle 63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>
                <a:latin typeface="+mj-lt"/>
              </a:endParaRPr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+mj-lt"/>
              </a:endParaRPr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+mj-lt"/>
              </a:endParaRPr>
            </a:p>
          </p:txBody>
        </p:sp>
        <p:sp>
          <p:nvSpPr>
            <p:cNvPr id="67" name="Freeform 66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+mj-lt"/>
              </a:endParaRPr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+mj-lt"/>
              </a:endParaRPr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+mj-lt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+mj-lt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+mj-lt"/>
              </a:endParaRPr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+mj-lt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+mj-lt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+mj-lt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+mj-lt"/>
              </a:endParaRPr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+mj-lt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+mj-lt"/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177" y="4464069"/>
            <a:ext cx="10816168" cy="38417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 and Title Go Here</a:t>
            </a:r>
          </a:p>
        </p:txBody>
      </p:sp>
      <p:sp>
        <p:nvSpPr>
          <p:cNvPr id="58" name="Rectangle 5"/>
          <p:cNvSpPr>
            <a:spLocks noChangeArrowheads="1"/>
          </p:cNvSpPr>
          <p:nvPr/>
        </p:nvSpPr>
        <p:spPr bwMode="ltGray">
          <a:xfrm>
            <a:off x="10643178" y="6584513"/>
            <a:ext cx="79102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2"/>
                </a:solidFill>
                <a:latin typeface="+mj-lt"/>
              </a:rPr>
              <a:t>Cisco Confidential</a:t>
            </a:r>
          </a:p>
        </p:txBody>
      </p:sp>
      <p:sp>
        <p:nvSpPr>
          <p:cNvPr id="36" name="Rectangle 4"/>
          <p:cNvSpPr>
            <a:spLocks noChangeArrowheads="1"/>
          </p:cNvSpPr>
          <p:nvPr userDrawn="1"/>
        </p:nvSpPr>
        <p:spPr bwMode="ltGray">
          <a:xfrm>
            <a:off x="335165" y="6586247"/>
            <a:ext cx="4560687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>
                <a:solidFill>
                  <a:srgbClr val="FFFFFF"/>
                </a:solidFill>
                <a:latin typeface="+mj-lt"/>
              </a:rPr>
              <a:t>© 2010 Cisco and/or its affiliates. All rights reserved.</a:t>
            </a:r>
          </a:p>
        </p:txBody>
      </p:sp>
      <p:sp>
        <p:nvSpPr>
          <p:cNvPr id="29" name="Rectangle 7"/>
          <p:cNvSpPr>
            <a:spLocks noChangeArrowheads="1"/>
          </p:cNvSpPr>
          <p:nvPr userDrawn="1"/>
        </p:nvSpPr>
        <p:spPr bwMode="ltGray">
          <a:xfrm>
            <a:off x="11606784" y="6580409"/>
            <a:ext cx="260430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1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sz="9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4051CEC-1706-456D-A82B-E93EB49A27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sz="9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1F1F04B-BD06-4F54-8248-4ABB995C6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sz="9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9858AF4-78A2-4605-9C21-F4333ADBF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381000"/>
            <a:ext cx="28956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81000"/>
            <a:ext cx="84836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sz="9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6D93FBD-471E-4809-A105-7E200F7F6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-animated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 descr="bottom ba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00" y="6378339"/>
            <a:ext cx="11303000" cy="162912"/>
          </a:xfrm>
          <a:prstGeom prst="rect">
            <a:avLst/>
          </a:prstGeom>
        </p:spPr>
      </p:pic>
      <p:sp>
        <p:nvSpPr>
          <p:cNvPr id="28" name="Rounded Rectangle 27"/>
          <p:cNvSpPr/>
          <p:nvPr userDrawn="1"/>
        </p:nvSpPr>
        <p:spPr>
          <a:xfrm rot="10800000" flipH="1">
            <a:off x="1095955" y="4716780"/>
            <a:ext cx="875085" cy="150749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j-lt"/>
            </a:endParaRPr>
          </a:p>
        </p:txBody>
      </p:sp>
      <p:sp>
        <p:nvSpPr>
          <p:cNvPr id="29" name="Rounded Rectangle 28"/>
          <p:cNvSpPr/>
          <p:nvPr userDrawn="1"/>
        </p:nvSpPr>
        <p:spPr>
          <a:xfrm rot="10800000" flipH="1">
            <a:off x="1776675" y="1981200"/>
            <a:ext cx="875085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j-lt"/>
            </a:endParaRPr>
          </a:p>
        </p:txBody>
      </p:sp>
      <p:sp>
        <p:nvSpPr>
          <p:cNvPr id="38" name="Rounded Rectangle 37"/>
          <p:cNvSpPr/>
          <p:nvPr userDrawn="1"/>
        </p:nvSpPr>
        <p:spPr>
          <a:xfrm rot="10800000" flipH="1">
            <a:off x="455084" y="6708753"/>
            <a:ext cx="1040416" cy="331954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4DCAFF">
                  <a:shade val="30000"/>
                  <a:satMod val="115000"/>
                  <a:alpha val="26000"/>
                </a:srgbClr>
              </a:gs>
              <a:gs pos="50000">
                <a:srgbClr val="4DCAFF">
                  <a:shade val="67500"/>
                  <a:satMod val="115000"/>
                </a:srgbClr>
              </a:gs>
              <a:gs pos="100000">
                <a:srgbClr val="4DCAFF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j-lt"/>
            </a:endParaRPr>
          </a:p>
        </p:txBody>
      </p:sp>
      <p:sp>
        <p:nvSpPr>
          <p:cNvPr id="4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177" y="4464067"/>
            <a:ext cx="10816168" cy="384175"/>
          </a:xfrm>
        </p:spPr>
        <p:txBody>
          <a:bodyPr>
            <a:normAutofit/>
          </a:bodyPr>
          <a:lstStyle>
            <a:lvl1pPr marL="0" indent="0" algn="l">
              <a:buNone/>
              <a:defRPr lang="en-US" sz="200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/>
              <a:t>Presenter Name and Title Go Here</a:t>
            </a:r>
          </a:p>
        </p:txBody>
      </p:sp>
      <p:sp>
        <p:nvSpPr>
          <p:cNvPr id="50" name="Title 1"/>
          <p:cNvSpPr>
            <a:spLocks noGrp="1"/>
          </p:cNvSpPr>
          <p:nvPr>
            <p:ph type="ctrTitle" hasCustomPrompt="1"/>
          </p:nvPr>
        </p:nvSpPr>
        <p:spPr>
          <a:xfrm>
            <a:off x="295191" y="1248230"/>
            <a:ext cx="10816167" cy="2907239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spc="-20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Presentation Title Goes Here</a:t>
            </a:r>
          </a:p>
        </p:txBody>
      </p:sp>
      <p:sp>
        <p:nvSpPr>
          <p:cNvPr id="61" name="Rectangle 60"/>
          <p:cNvSpPr/>
          <p:nvPr userDrawn="1"/>
        </p:nvSpPr>
        <p:spPr>
          <a:xfrm>
            <a:off x="1" y="6541294"/>
            <a:ext cx="12172011" cy="3167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j-lt"/>
            </a:endParaRPr>
          </a:p>
        </p:txBody>
      </p:sp>
      <p:sp>
        <p:nvSpPr>
          <p:cNvPr id="53" name="Rectangle 4"/>
          <p:cNvSpPr>
            <a:spLocks noChangeArrowheads="1"/>
          </p:cNvSpPr>
          <p:nvPr userDrawn="1"/>
        </p:nvSpPr>
        <p:spPr bwMode="ltGray">
          <a:xfrm>
            <a:off x="335165" y="6586247"/>
            <a:ext cx="195480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© 2010 Cisco and/or its affiliates. All rights reserved.</a:t>
            </a:r>
          </a:p>
        </p:txBody>
      </p:sp>
      <p:sp>
        <p:nvSpPr>
          <p:cNvPr id="54" name="Rectangle 5"/>
          <p:cNvSpPr>
            <a:spLocks noChangeArrowheads="1"/>
          </p:cNvSpPr>
          <p:nvPr userDrawn="1"/>
        </p:nvSpPr>
        <p:spPr bwMode="ltGray">
          <a:xfrm>
            <a:off x="10643178" y="6584513"/>
            <a:ext cx="79102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62" name="Rectangle 7"/>
          <p:cNvSpPr>
            <a:spLocks noChangeArrowheads="1"/>
          </p:cNvSpPr>
          <p:nvPr userDrawn="1"/>
        </p:nvSpPr>
        <p:spPr bwMode="ltGray">
          <a:xfrm>
            <a:off x="11606784" y="6580409"/>
            <a:ext cx="260430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44444E-6 4.81481E-6 L -4.44444E-6 0.65879 " pathEditMode="relative" rAng="0" ptsTypes="AA">
                                      <p:cBhvr>
                                        <p:cTn id="6" dur="8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8" dur="106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grpId="0" nodeType="withEffect">
                                  <p:stCondLst>
                                    <p:cond delay="5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72222E-6 -2.15822E-6 L -4.72222E-6 -1.32223 " pathEditMode="relative" rAng="0" ptsTypes="AA">
                                      <p:cBhvr>
                                        <p:cTn id="10" dur="1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8" grpId="0" animBg="1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270" y="432215"/>
            <a:ext cx="11451815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19617" y="1344168"/>
            <a:ext cx="11438467" cy="4965192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435153"/>
                </a:solidFill>
                <a:latin typeface="+mj-lt"/>
              </a:defRPr>
            </a:lvl2pPr>
            <a:lvl3pPr>
              <a:defRPr>
                <a:solidFill>
                  <a:srgbClr val="435153"/>
                </a:solidFill>
                <a:latin typeface="+mj-lt"/>
              </a:defRPr>
            </a:lvl3pPr>
            <a:lvl4pPr>
              <a:defRPr>
                <a:solidFill>
                  <a:srgbClr val="435153"/>
                </a:solidFill>
                <a:latin typeface="+mj-lt"/>
              </a:defRPr>
            </a:lvl4pPr>
            <a:lvl5pPr>
              <a:defRPr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289810" y="3020519"/>
            <a:ext cx="11592393" cy="3357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5191" y="399143"/>
            <a:ext cx="10816167" cy="2407042"/>
          </a:xfr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5400" b="0" kern="1200" spc="-15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Presentation Title Goes Here</a:t>
            </a:r>
          </a:p>
        </p:txBody>
      </p:sp>
      <p:sp>
        <p:nvSpPr>
          <p:cNvPr id="24" name="Rectangle 5"/>
          <p:cNvSpPr>
            <a:spLocks noChangeArrowheads="1"/>
          </p:cNvSpPr>
          <p:nvPr userDrawn="1"/>
        </p:nvSpPr>
        <p:spPr bwMode="ltGray">
          <a:xfrm>
            <a:off x="10643178" y="6584513"/>
            <a:ext cx="79102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335165" y="6586247"/>
            <a:ext cx="4560687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© 2010 Cisco and/or its affiliates. All rights reserved.</a:t>
            </a: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ltGray">
          <a:xfrm>
            <a:off x="11606784" y="6580409"/>
            <a:ext cx="260430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pic>
        <p:nvPicPr>
          <p:cNvPr id="13" name="Picture 12" descr="bottom ba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00" y="6378339"/>
            <a:ext cx="11303000" cy="16291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-1.94444E-6 -0.48102 " pathEditMode="relative" rAng="0" ptsTypes="AA">
                                      <p:cBhvr>
                                        <p:cTn id="6" dur="1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" grpId="0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" t="20558" r="19056" b="16115"/>
          <a:stretch/>
        </p:blipFill>
        <p:spPr>
          <a:xfrm>
            <a:off x="0" y="-11152"/>
            <a:ext cx="12203062" cy="686915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7C7C079-E2C7-4B84-A206-DE44E7C64B23}"/>
              </a:ext>
            </a:extLst>
          </p:cNvPr>
          <p:cNvSpPr/>
          <p:nvPr/>
        </p:nvSpPr>
        <p:spPr>
          <a:xfrm>
            <a:off x="0" y="1"/>
            <a:ext cx="7696200" cy="6858000"/>
          </a:xfrm>
          <a:prstGeom prst="rect">
            <a:avLst/>
          </a:prstGeom>
          <a:gradFill flip="none" rotWithShape="1">
            <a:gsLst>
              <a:gs pos="0">
                <a:srgbClr val="00257D"/>
              </a:gs>
              <a:gs pos="35000">
                <a:srgbClr val="00257D">
                  <a:alpha val="0"/>
                </a:srgbClr>
              </a:gs>
              <a:gs pos="87000">
                <a:srgbClr val="00257D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Background - Blue Rectangle">
            <a:extLst>
              <a:ext uri="{FF2B5EF4-FFF2-40B4-BE49-F238E27FC236}">
                <a16:creationId xmlns:a16="http://schemas.microsoft.com/office/drawing/2014/main" id="{DD0F46EB-2E41-4518-810C-EB2599D26F93}"/>
              </a:ext>
            </a:extLst>
          </p:cNvPr>
          <p:cNvSpPr/>
          <p:nvPr/>
        </p:nvSpPr>
        <p:spPr>
          <a:xfrm>
            <a:off x="0" y="888943"/>
            <a:ext cx="12203062" cy="446049"/>
          </a:xfrm>
          <a:prstGeom prst="rect">
            <a:avLst/>
          </a:prstGeom>
          <a:solidFill>
            <a:srgbClr val="007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-1" y="939297"/>
            <a:ext cx="12203063" cy="1314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2F33FE-BF3F-4373-AB9F-64731B746C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0144" y="947731"/>
            <a:ext cx="11922918" cy="1306427"/>
          </a:xfr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rgbClr val="00257D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BC2433-F2BE-4D17-B8DA-46D3B14472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0144" y="2613465"/>
            <a:ext cx="3418559" cy="1137919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E115FE-BB48-4D2E-93F1-2ED82F87A81D}"/>
              </a:ext>
            </a:extLst>
          </p:cNvPr>
          <p:cNvSpPr txBox="1"/>
          <p:nvPr/>
        </p:nvSpPr>
        <p:spPr>
          <a:xfrm>
            <a:off x="2249019" y="5485733"/>
            <a:ext cx="1661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Transforming How Texas Government Serves Texans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8150" y="5415953"/>
            <a:ext cx="1830082" cy="88878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7119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F33FE-BF3F-4373-AB9F-64731B746C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017" y="170481"/>
            <a:ext cx="5609958" cy="2588350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rgbClr val="00257D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BC2433-F2BE-4D17-B8DA-46D3B14472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4017" y="2891619"/>
            <a:ext cx="5613383" cy="1089290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rgbClr val="0073E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7" name="Picture 16" descr="A picture containing electronics, telephone, blue, group&#10;&#10;Description automatically generated">
            <a:extLst>
              <a:ext uri="{FF2B5EF4-FFF2-40B4-BE49-F238E27FC236}">
                <a16:creationId xmlns:a16="http://schemas.microsoft.com/office/drawing/2014/main" id="{6EFD6B6B-ADD8-4247-9744-DC6ED2BC86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94"/>
          <a:stretch/>
        </p:blipFill>
        <p:spPr>
          <a:xfrm>
            <a:off x="6096001" y="0"/>
            <a:ext cx="6095999" cy="686380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B919EC2-CC5F-4A79-A153-A4652842454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563" y="6478697"/>
            <a:ext cx="777175" cy="30709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A91DFF9-7430-45C3-AF17-C12E88ABDB94}"/>
              </a:ext>
            </a:extLst>
          </p:cNvPr>
          <p:cNvSpPr txBox="1"/>
          <p:nvPr/>
        </p:nvSpPr>
        <p:spPr>
          <a:xfrm>
            <a:off x="895739" y="6503495"/>
            <a:ext cx="54209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257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Transforming How Texas Government Serves Texans  |  #</a:t>
            </a:r>
            <a:r>
              <a:rPr lang="en-US" sz="1200" b="1" dirty="0" err="1">
                <a:solidFill>
                  <a:srgbClr val="00257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DIRisIT</a:t>
            </a:r>
            <a:endParaRPr lang="en-US" sz="1200" b="1" dirty="0">
              <a:solidFill>
                <a:srgbClr val="00257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3929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E6DD2-9891-4205-A7CA-B11AAA0D8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481" y="7621"/>
            <a:ext cx="11269887" cy="1097279"/>
          </a:xfrm>
        </p:spPr>
        <p:txBody>
          <a:bodyPr>
            <a:normAutofit/>
          </a:bodyPr>
          <a:lstStyle>
            <a:lvl1pPr>
              <a:defRPr sz="3200">
                <a:solidFill>
                  <a:srgbClr val="00257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35280-A136-409F-A310-6A80025D9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481" y="1294975"/>
            <a:ext cx="11269887" cy="4349080"/>
          </a:xfrm>
        </p:spPr>
        <p:txBody>
          <a:bodyPr>
            <a:noAutofit/>
          </a:bodyPr>
          <a:lstStyle>
            <a:lvl1pPr>
              <a:defRPr>
                <a:solidFill>
                  <a:srgbClr val="00257D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00257D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00257D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00257D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00257D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8241BA-AD7A-43A2-AB46-F080A445FB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39104" y="6395894"/>
            <a:ext cx="2743200" cy="46210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2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63ED0832-9C20-46B0-B04F-05FD982526EE}" type="datetime4">
              <a:rPr lang="en-US" smtClean="0"/>
              <a:t>March 5, 2021</a:t>
            </a:fld>
            <a:r>
              <a:rPr lang="en-US" dirty="0"/>
              <a:t>  |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17A2C3-75D2-4BDD-90F8-08A45A6738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3028" y="6403061"/>
            <a:ext cx="478972" cy="46210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ctr">
              <a:defRPr sz="12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44F3EB1C-1D0F-40D8-9D3D-E19347400D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156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contractor\Desktop\Pattern_Half_P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500" y="3102727"/>
            <a:ext cx="11303000" cy="3438525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 userDrawn="1"/>
        </p:nvSpPr>
        <p:spPr>
          <a:xfrm>
            <a:off x="289810" y="3020519"/>
            <a:ext cx="11592393" cy="3357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j-lt"/>
            </a:endParaRP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12192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5191" y="399143"/>
            <a:ext cx="10816167" cy="2407042"/>
          </a:xfr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5400" b="0" kern="1200" spc="-15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Presentation Title Goes Here</a:t>
            </a:r>
          </a:p>
        </p:txBody>
      </p:sp>
      <p:sp>
        <p:nvSpPr>
          <p:cNvPr id="47" name="Rectangle 3"/>
          <p:cNvSpPr>
            <a:spLocks noChangeArrowheads="1"/>
          </p:cNvSpPr>
          <p:nvPr/>
        </p:nvSpPr>
        <p:spPr bwMode="hidden">
          <a:xfrm>
            <a:off x="0" y="0"/>
            <a:ext cx="12192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j-lt"/>
            </a:endParaRPr>
          </a:p>
        </p:txBody>
      </p:sp>
      <p:sp>
        <p:nvSpPr>
          <p:cNvPr id="24" name="Rectangle 5"/>
          <p:cNvSpPr>
            <a:spLocks noChangeArrowheads="1"/>
          </p:cNvSpPr>
          <p:nvPr userDrawn="1"/>
        </p:nvSpPr>
        <p:spPr bwMode="ltGray">
          <a:xfrm>
            <a:off x="10643178" y="6584513"/>
            <a:ext cx="79102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335165" y="6586247"/>
            <a:ext cx="4560687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© 2010 Cisco and/or its affiliates. All rights reserved.</a:t>
            </a: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ltGray">
          <a:xfrm>
            <a:off x="11606784" y="6580409"/>
            <a:ext cx="260430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pic>
        <p:nvPicPr>
          <p:cNvPr id="13" name="Picture 12" descr="bottom bar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00" y="6378339"/>
            <a:ext cx="11303000" cy="16291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-1.94444E-6 -0.48102 " pathEditMode="relative" rAng="0" ptsTypes="AA">
                                      <p:cBhvr>
                                        <p:cTn id="6" dur="1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" grpId="0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E6DD2-9891-4205-A7CA-B11AAA0D8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481" y="7621"/>
            <a:ext cx="11269887" cy="1097279"/>
          </a:xfrm>
        </p:spPr>
        <p:txBody>
          <a:bodyPr>
            <a:normAutofit/>
          </a:bodyPr>
          <a:lstStyle>
            <a:lvl1pPr>
              <a:defRPr sz="3200">
                <a:solidFill>
                  <a:srgbClr val="00257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35280-A136-409F-A310-6A80025D9B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0" indent="0">
              <a:buNone/>
              <a:defRPr b="1">
                <a:solidFill>
                  <a:srgbClr val="0073E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00257D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00257D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00257D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00257D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BC8CA2-9837-4DDC-8E3D-638B8A2BBD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39104" y="6395894"/>
            <a:ext cx="2743200" cy="46210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2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63ED0832-9C20-46B0-B04F-05FD982526EE}" type="datetime4">
              <a:rPr lang="en-US" smtClean="0"/>
              <a:t>March 5, 2021</a:t>
            </a:fld>
            <a:r>
              <a:rPr lang="en-US" dirty="0"/>
              <a:t>  |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81655F-9DDE-486F-AED3-EFABFF46C5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3028" y="6403061"/>
            <a:ext cx="478972" cy="46210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ctr">
              <a:defRPr sz="12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968818CC-E94E-4DB9-AFCA-6565F878CF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4096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E6DD2-9891-4205-A7CA-B11AAA0D8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481" y="7621"/>
            <a:ext cx="11269887" cy="1097279"/>
          </a:xfrm>
        </p:spPr>
        <p:txBody>
          <a:bodyPr>
            <a:normAutofit/>
          </a:bodyPr>
          <a:lstStyle>
            <a:lvl1pPr>
              <a:defRPr sz="3200">
                <a:solidFill>
                  <a:srgbClr val="00257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77B8D57-2CEC-41C7-AF07-E4008DF05D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39104" y="6395894"/>
            <a:ext cx="2743200" cy="46210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2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63ED0832-9C20-46B0-B04F-05FD982526EE}" type="datetime4">
              <a:rPr lang="en-US" smtClean="0"/>
              <a:t>March 5, 2021</a:t>
            </a:fld>
            <a:r>
              <a:rPr lang="en-US" dirty="0"/>
              <a:t>  |  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3A8454EE-B447-4607-A907-BCD245DBF1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3028" y="6403061"/>
            <a:ext cx="478972" cy="46210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ctr">
              <a:defRPr sz="12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624232A5-81A2-46B4-A719-F857EC6B93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8264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ew Topic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ED167F-FA38-46B5-B4FD-25163AE15B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41" t="27086" r="6681" b="27144"/>
          <a:stretch/>
        </p:blipFill>
        <p:spPr>
          <a:xfrm>
            <a:off x="0" y="-11152"/>
            <a:ext cx="12203062" cy="686915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1720DE3-E3DF-40AD-805D-DD2FDEEDC683}"/>
              </a:ext>
            </a:extLst>
          </p:cNvPr>
          <p:cNvSpPr/>
          <p:nvPr/>
        </p:nvSpPr>
        <p:spPr>
          <a:xfrm>
            <a:off x="0" y="1"/>
            <a:ext cx="6375400" cy="6858000"/>
          </a:xfrm>
          <a:prstGeom prst="rect">
            <a:avLst/>
          </a:prstGeom>
          <a:gradFill flip="none" rotWithShape="1">
            <a:gsLst>
              <a:gs pos="0">
                <a:srgbClr val="00257D">
                  <a:alpha val="36000"/>
                </a:srgbClr>
              </a:gs>
              <a:gs pos="44000">
                <a:srgbClr val="00257D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5F896D0-5226-497B-98B8-5815D974DB58}"/>
              </a:ext>
            </a:extLst>
          </p:cNvPr>
          <p:cNvSpPr/>
          <p:nvPr/>
        </p:nvSpPr>
        <p:spPr>
          <a:xfrm rot="10800000">
            <a:off x="5816600" y="-11154"/>
            <a:ext cx="6375400" cy="6858000"/>
          </a:xfrm>
          <a:prstGeom prst="rect">
            <a:avLst/>
          </a:prstGeom>
          <a:gradFill flip="none" rotWithShape="1">
            <a:gsLst>
              <a:gs pos="0">
                <a:srgbClr val="00257D">
                  <a:alpha val="36000"/>
                </a:srgbClr>
              </a:gs>
              <a:gs pos="44000">
                <a:srgbClr val="00257D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368CCB-2F58-4F61-8281-D0D98F59C0BA}"/>
              </a:ext>
            </a:extLst>
          </p:cNvPr>
          <p:cNvSpPr/>
          <p:nvPr/>
        </p:nvSpPr>
        <p:spPr>
          <a:xfrm>
            <a:off x="1913614" y="1704889"/>
            <a:ext cx="8364772" cy="3448221"/>
          </a:xfrm>
          <a:prstGeom prst="rect">
            <a:avLst/>
          </a:prstGeom>
          <a:solidFill>
            <a:schemeClr val="bg1"/>
          </a:solidFill>
          <a:ln w="57150">
            <a:solidFill>
              <a:srgbClr val="12A6D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8E6DD2-9891-4205-A7CA-B11AAA0D8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8070" y="1737029"/>
            <a:ext cx="8269356" cy="3381623"/>
          </a:xfrm>
        </p:spPr>
        <p:txBody>
          <a:bodyPr>
            <a:normAutofit/>
          </a:bodyPr>
          <a:lstStyle>
            <a:lvl1pPr algn="ctr">
              <a:defRPr lang="en-US" sz="5400" b="1" kern="1200" dirty="0">
                <a:solidFill>
                  <a:srgbClr val="00257D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698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E211F7C-AF20-4CFB-A233-93B89DE338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39104" y="6395894"/>
            <a:ext cx="2743200" cy="46210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2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63ED0832-9C20-46B0-B04F-05FD982526EE}" type="datetime4">
              <a:rPr lang="en-US" smtClean="0"/>
              <a:t>March 5, 2021</a:t>
            </a:fld>
            <a:r>
              <a:rPr lang="en-US" dirty="0"/>
              <a:t>  |  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20B8CC1C-8A4B-4F00-8BEC-BB82C3E81C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3028" y="6403061"/>
            <a:ext cx="478972" cy="46210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ctr">
              <a:defRPr sz="12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06B4B3F8-E649-45C1-B6AF-81AF5F51A0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C00E47B-9B5D-404C-96B4-3E5F950844DC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10643178" y="6584513"/>
            <a:ext cx="79102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marL="0" algn="r" defTabSz="814388" rtl="0" eaLnBrk="1" latinLnBrk="0" hangingPunct="1">
              <a:lnSpc>
                <a:spcPct val="100000"/>
              </a:lnSpc>
            </a:pPr>
            <a:r>
              <a:rPr lang="en-US" sz="600" kern="1200" dirty="0">
                <a:solidFill>
                  <a:srgbClr val="C0C0C0"/>
                </a:solidFill>
                <a:latin typeface="+mj-lt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F56D62-E15E-441E-885D-2B77F0984C6D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335165" y="6586247"/>
            <a:ext cx="4560687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© 2010 Cisco and/or its affiliates. All rights reserved.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199443EA-52F8-4BD2-B6DA-33284B93E7C5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11606784" y="6580409"/>
            <a:ext cx="260430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97192272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270" y="432215"/>
            <a:ext cx="11451815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19617" y="1344168"/>
            <a:ext cx="11438467" cy="4965192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435153"/>
                </a:solidFill>
                <a:latin typeface="+mj-lt"/>
              </a:defRPr>
            </a:lvl2pPr>
            <a:lvl3pPr>
              <a:defRPr>
                <a:solidFill>
                  <a:srgbClr val="435153"/>
                </a:solidFill>
                <a:latin typeface="+mj-lt"/>
              </a:defRPr>
            </a:lvl3pPr>
            <a:lvl4pPr>
              <a:defRPr>
                <a:solidFill>
                  <a:srgbClr val="435153"/>
                </a:solidFill>
                <a:latin typeface="+mj-lt"/>
              </a:defRPr>
            </a:lvl4pPr>
            <a:lvl5pPr>
              <a:defRPr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270" y="432215"/>
            <a:ext cx="11451815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 noChangeAspect="1"/>
          </p:cNvSpPr>
          <p:nvPr>
            <p:ph type="body" sz="quarter" idx="10"/>
          </p:nvPr>
        </p:nvSpPr>
        <p:spPr>
          <a:xfrm>
            <a:off x="319618" y="1339745"/>
            <a:ext cx="5496567" cy="4965700"/>
          </a:xfrm>
        </p:spPr>
        <p:txBody>
          <a:bodyPr>
            <a:norm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rgbClr val="435153"/>
                </a:solidFill>
                <a:latin typeface="+mj-lt"/>
              </a:defRPr>
            </a:lvl2pPr>
            <a:lvl3pPr>
              <a:defRPr sz="1200">
                <a:solidFill>
                  <a:srgbClr val="435153"/>
                </a:solidFill>
                <a:latin typeface="+mj-lt"/>
              </a:defRPr>
            </a:lvl3pPr>
            <a:lvl4pPr>
              <a:defRPr sz="1100">
                <a:solidFill>
                  <a:srgbClr val="435153"/>
                </a:solidFill>
                <a:latin typeface="+mj-lt"/>
              </a:defRPr>
            </a:lvl4pPr>
            <a:lvl5pPr>
              <a:defRPr sz="1100"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275709" y="1339745"/>
            <a:ext cx="5496567" cy="4965700"/>
          </a:xfrm>
        </p:spPr>
        <p:txBody>
          <a:bodyPr>
            <a:norm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rgbClr val="435153"/>
                </a:solidFill>
                <a:latin typeface="+mj-lt"/>
              </a:defRPr>
            </a:lvl2pPr>
            <a:lvl3pPr>
              <a:defRPr sz="1200">
                <a:solidFill>
                  <a:srgbClr val="435153"/>
                </a:solidFill>
                <a:latin typeface="+mj-lt"/>
              </a:defRPr>
            </a:lvl3pPr>
            <a:lvl4pPr>
              <a:defRPr sz="1100">
                <a:solidFill>
                  <a:srgbClr val="435153"/>
                </a:solidFill>
                <a:latin typeface="+mj-lt"/>
              </a:defRPr>
            </a:lvl4pPr>
            <a:lvl5pPr>
              <a:defRPr sz="1100"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 with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 userDrawn="1"/>
        </p:nvSpPr>
        <p:spPr>
          <a:xfrm>
            <a:off x="6645641" y="1411243"/>
            <a:ext cx="5012960" cy="4793993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E2F4FA"/>
              </a:gs>
              <a:gs pos="47000">
                <a:schemeClr val="bg1"/>
              </a:gs>
              <a:gs pos="100000">
                <a:srgbClr val="E2F4FA"/>
              </a:gs>
            </a:gsLst>
            <a:lin ang="2700000" scaled="1"/>
            <a:tileRect/>
          </a:gradFill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19618" y="1339745"/>
            <a:ext cx="5471583" cy="4965700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435153"/>
                </a:solidFill>
                <a:latin typeface="+mj-lt"/>
              </a:defRPr>
            </a:lvl2pPr>
            <a:lvl3pPr>
              <a:defRPr>
                <a:solidFill>
                  <a:srgbClr val="435153"/>
                </a:solidFill>
                <a:latin typeface="+mj-lt"/>
              </a:defRPr>
            </a:lvl3pPr>
            <a:lvl4pPr>
              <a:defRPr>
                <a:solidFill>
                  <a:srgbClr val="435153"/>
                </a:solidFill>
                <a:latin typeface="+mj-lt"/>
              </a:defRPr>
            </a:lvl4pPr>
            <a:lvl5pPr>
              <a:defRPr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6961632" y="1747684"/>
            <a:ext cx="4315968" cy="646331"/>
          </a:xfrm>
        </p:spPr>
        <p:txBody>
          <a:bodyPr>
            <a:spAutoFit/>
          </a:bodyPr>
          <a:lstStyle>
            <a:lvl1pPr marL="114300" indent="-11430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US" sz="2000" kern="1200" dirty="0" smtClean="0">
                <a:gradFill>
                  <a:gsLst>
                    <a:gs pos="0">
                      <a:schemeClr val="tx1"/>
                    </a:gs>
                    <a:gs pos="47000">
                      <a:schemeClr val="accent2"/>
                    </a:gs>
                    <a:gs pos="100000">
                      <a:schemeClr val="accent4"/>
                    </a:gs>
                  </a:gsLst>
                  <a:lin ang="3600000" scaled="0"/>
                </a:gradFill>
                <a:latin typeface="+mj-lt"/>
                <a:ea typeface="+mn-ea"/>
                <a:cs typeface="+mn-cs"/>
              </a:defRPr>
            </a:lvl1pPr>
            <a:lvl2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“This is the sample </a:t>
            </a:r>
            <a:br>
              <a:rPr lang="en-US" dirty="0"/>
            </a:br>
            <a:r>
              <a:rPr lang="en-US" dirty="0"/>
              <a:t>pull quote.”</a:t>
            </a:r>
          </a:p>
        </p:txBody>
      </p:sp>
      <p:sp>
        <p:nvSpPr>
          <p:cNvPr id="11" name="Rectangle 4"/>
          <p:cNvSpPr>
            <a:spLocks noChangeArrowheads="1"/>
          </p:cNvSpPr>
          <p:nvPr userDrawn="1"/>
        </p:nvSpPr>
        <p:spPr bwMode="ltGray">
          <a:xfrm>
            <a:off x="335165" y="6586247"/>
            <a:ext cx="3424036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marL="0" algn="l" defTabSz="814388" rtl="0" eaLnBrk="1" latinLnBrk="0" hangingPunct="1">
              <a:lnSpc>
                <a:spcPct val="100000"/>
              </a:lnSpc>
            </a:pPr>
            <a:r>
              <a:rPr lang="en-US" sz="600" kern="1200" dirty="0">
                <a:solidFill>
                  <a:srgbClr val="C0C0C0"/>
                </a:solidFill>
                <a:latin typeface="+mj-lt"/>
                <a:ea typeface="+mn-ea"/>
                <a:cs typeface="+mn-cs"/>
              </a:rPr>
              <a:t>© 2010 Cisco and/or its affiliates. All rights reserved.</a:t>
            </a:r>
          </a:p>
        </p:txBody>
      </p:sp>
      <p:sp>
        <p:nvSpPr>
          <p:cNvPr id="14" name="Rectangle 5"/>
          <p:cNvSpPr>
            <a:spLocks noChangeArrowheads="1"/>
          </p:cNvSpPr>
          <p:nvPr userDrawn="1"/>
        </p:nvSpPr>
        <p:spPr bwMode="ltGray">
          <a:xfrm>
            <a:off x="10643178" y="6584513"/>
            <a:ext cx="79102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pic>
        <p:nvPicPr>
          <p:cNvPr id="21" name="Picture 20" descr="verticalbar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7649" y="1335314"/>
            <a:ext cx="111745" cy="4961463"/>
          </a:xfrm>
          <a:prstGeom prst="rect">
            <a:avLst/>
          </a:prstGeom>
        </p:spPr>
      </p:pic>
      <p:sp>
        <p:nvSpPr>
          <p:cNvPr id="13" name="Rectangle 7"/>
          <p:cNvSpPr>
            <a:spLocks noChangeArrowheads="1"/>
          </p:cNvSpPr>
          <p:nvPr userDrawn="1"/>
        </p:nvSpPr>
        <p:spPr bwMode="ltGray">
          <a:xfrm>
            <a:off x="11606784" y="6580409"/>
            <a:ext cx="260430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7112000" y="4876800"/>
            <a:ext cx="4267200" cy="457200"/>
          </a:xfrm>
        </p:spPr>
        <p:txBody>
          <a:bodyPr anchor="t">
            <a:noAutofit/>
          </a:bodyPr>
          <a:lstStyle>
            <a:lvl1pPr marL="0" indent="0">
              <a:buFontTx/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 Name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270" y="432215"/>
            <a:ext cx="11451815" cy="838200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image" Target="../media/image10.pn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34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10" Type="http://schemas.openxmlformats.org/officeDocument/2006/relationships/image" Target="../media/image13.png"/><Relationship Id="rId4" Type="http://schemas.openxmlformats.org/officeDocument/2006/relationships/slideLayout" Target="../slideLayouts/slideLayout50.xml"/><Relationship Id="rId9" Type="http://schemas.openxmlformats.org/officeDocument/2006/relationships/image" Target="../media/image1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6270" y="432215"/>
            <a:ext cx="11451815" cy="838200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/>
          <a:p>
            <a:r>
              <a:rPr lang="en-US" dirty="0"/>
              <a:t>Slide Title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6269" y="1339746"/>
            <a:ext cx="11401921" cy="4965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335165" y="6586247"/>
            <a:ext cx="4560687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© 2010 Cisco and/or its affiliates. All rights reserved.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ltGray">
          <a:xfrm>
            <a:off x="10643178" y="6584513"/>
            <a:ext cx="79102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ltGray">
          <a:xfrm>
            <a:off x="11606784" y="6580409"/>
            <a:ext cx="260430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pic>
        <p:nvPicPr>
          <p:cNvPr id="13" name="Picture 12" descr="bottom bar.jpg"/>
          <p:cNvPicPr>
            <a:picLocks noChangeAspect="1"/>
          </p:cNvPicPr>
          <p:nvPr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00" y="6378339"/>
            <a:ext cx="11303000" cy="1629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929" r:id="rId2"/>
    <p:sldLayoutId id="2147483899" r:id="rId3"/>
    <p:sldLayoutId id="2147483928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  <p:sldLayoutId id="2147483907" r:id="rId12"/>
    <p:sldLayoutId id="2147483908" r:id="rId13"/>
    <p:sldLayoutId id="2147483909" r:id="rId14"/>
    <p:sldLayoutId id="2147483910" r:id="rId15"/>
    <p:sldLayoutId id="2147483911" r:id="rId16"/>
    <p:sldLayoutId id="2147483912" r:id="rId17"/>
    <p:sldLayoutId id="2147483913" r:id="rId18"/>
    <p:sldLayoutId id="2147483914" r:id="rId19"/>
    <p:sldLayoutId id="2147483915" r:id="rId20"/>
    <p:sldLayoutId id="2147483916" r:id="rId21"/>
    <p:sldLayoutId id="2147483917" r:id="rId22"/>
    <p:sldLayoutId id="2147483918" r:id="rId23"/>
    <p:sldLayoutId id="2147483919" r:id="rId24"/>
    <p:sldLayoutId id="2147483920" r:id="rId25"/>
    <p:sldLayoutId id="2147483921" r:id="rId26"/>
    <p:sldLayoutId id="2147483922" r:id="rId27"/>
    <p:sldLayoutId id="2147483923" r:id="rId28"/>
    <p:sldLayoutId id="2147483924" r:id="rId29"/>
    <p:sldLayoutId id="2147483925" r:id="rId30"/>
    <p:sldLayoutId id="2147483926" r:id="rId31"/>
    <p:sldLayoutId id="2147483927" r:id="rId32"/>
  </p:sldLayoutIdLst>
  <p:transition>
    <p:wipe dir="r"/>
  </p:transition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lang="en-US" sz="3600" b="0" kern="1200" spc="-100" baseline="0" dirty="0">
          <a:gradFill>
            <a:gsLst>
              <a:gs pos="0">
                <a:schemeClr val="tx1"/>
              </a:gs>
              <a:gs pos="44000">
                <a:srgbClr val="01BBBB"/>
              </a:gs>
              <a:gs pos="100000">
                <a:schemeClr val="accent4"/>
              </a:gs>
            </a:gsLst>
            <a:lin ang="4800000" scaled="0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5000"/>
        </a:lnSpc>
        <a:spcBef>
          <a:spcPts val="1440"/>
        </a:spcBef>
        <a:buClr>
          <a:schemeClr val="tx2"/>
        </a:buClr>
        <a:buSzPct val="90000"/>
        <a:buFont typeface="Arial" pitchFamily="34" charset="0"/>
        <a:buChar char="•"/>
        <a:tabLst/>
        <a:defRPr lang="en-US" sz="2000" kern="1200" dirty="0" smtClean="0">
          <a:solidFill>
            <a:srgbClr val="546568"/>
          </a:solidFill>
          <a:latin typeface="+mj-lt"/>
          <a:ea typeface="+mn-ea"/>
          <a:cs typeface="+mn-cs"/>
        </a:defRPr>
      </a:lvl1pPr>
      <a:lvl2pPr marL="406400" indent="0" algn="l" defTabSz="914400" rtl="0" eaLnBrk="1" latinLnBrk="0" hangingPunct="1">
        <a:lnSpc>
          <a:spcPct val="95000"/>
        </a:lnSpc>
        <a:spcBef>
          <a:spcPts val="840"/>
        </a:spcBef>
        <a:buClr>
          <a:schemeClr val="tx2"/>
        </a:buClr>
        <a:buFontTx/>
        <a:buNone/>
        <a:defRPr lang="en-US" sz="1800" kern="1200" dirty="0" smtClean="0">
          <a:solidFill>
            <a:srgbClr val="546568"/>
          </a:solidFill>
          <a:latin typeface="+mj-lt"/>
          <a:ea typeface="+mn-ea"/>
          <a:cs typeface="+mn-cs"/>
        </a:defRPr>
      </a:lvl2pPr>
      <a:lvl3pPr marL="571500" indent="-1588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600" kern="1200" dirty="0" smtClean="0">
          <a:solidFill>
            <a:srgbClr val="546568"/>
          </a:solidFill>
          <a:latin typeface="+mj-lt"/>
          <a:ea typeface="+mn-ea"/>
          <a:cs typeface="+mn-cs"/>
        </a:defRPr>
      </a:lvl3pPr>
      <a:lvl4pPr marL="688975" indent="0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400" kern="1200" dirty="0" smtClean="0">
          <a:solidFill>
            <a:srgbClr val="546568"/>
          </a:solidFill>
          <a:latin typeface="+mj-lt"/>
          <a:ea typeface="+mn-ea"/>
          <a:cs typeface="+mn-cs"/>
        </a:defRPr>
      </a:lvl4pPr>
      <a:lvl5pPr marL="801688" indent="0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400" kern="1200" dirty="0">
          <a:solidFill>
            <a:srgbClr val="546568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81000"/>
            <a:ext cx="1158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95400"/>
            <a:ext cx="1158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052" name="Picture 4" descr="rev35Translogo-dshadow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0668001" y="6369051"/>
            <a:ext cx="132503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8000" y="6572251"/>
            <a:ext cx="670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buClrTx/>
              <a:defRPr sz="13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572251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buClrTx/>
              <a:defRPr sz="13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68818CC-E94E-4DB9-AFCA-6565F878CF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42" r:id="rId12"/>
    <p:sldLayoutId id="2147483943" r:id="rId13"/>
    <p:sldLayoutId id="2147483944" r:id="rId14"/>
  </p:sldLayoutIdLst>
  <p:transition>
    <p:wipe dir="r"/>
  </p:transition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111AD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111AD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111AD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111AD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111AD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111AD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111AD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111AD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111AD"/>
          </a:solidFill>
          <a:latin typeface="Arial" charset="0"/>
        </a:defRPr>
      </a:lvl9pPr>
    </p:titleStyle>
    <p:bodyStyle>
      <a:lvl1pPr marL="282575" indent="-282575" algn="l" rtl="0" eaLnBrk="1" fontAlgn="base" hangingPunct="1">
        <a:spcBef>
          <a:spcPct val="50000"/>
        </a:spcBef>
        <a:spcAft>
          <a:spcPct val="0"/>
        </a:spcAft>
        <a:buBlip>
          <a:blip r:embed="rId18"/>
        </a:buBlip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576263" indent="-179388" algn="l" rtl="0" eaLnBrk="1" fontAlgn="base" hangingPunct="1">
        <a:spcBef>
          <a:spcPct val="40000"/>
        </a:spcBef>
        <a:spcAft>
          <a:spcPct val="0"/>
        </a:spcAft>
        <a:buSzPct val="110000"/>
        <a:buChar char="•"/>
        <a:defRPr>
          <a:solidFill>
            <a:schemeClr val="tx1"/>
          </a:solidFill>
          <a:latin typeface="+mn-lt"/>
        </a:defRPr>
      </a:lvl2pPr>
      <a:lvl3pPr marL="914400" indent="-223838" algn="l" rtl="0" eaLnBrk="1" fontAlgn="base" hangingPunct="1">
        <a:spcBef>
          <a:spcPct val="30000"/>
        </a:spcBef>
        <a:spcAft>
          <a:spcPct val="0"/>
        </a:spcAft>
        <a:buClr>
          <a:srgbClr val="457BE7"/>
        </a:buClr>
        <a:buSzPct val="80000"/>
        <a:buFont typeface="Webdings" pitchFamily="18" charset="2"/>
        <a:buChar char="4"/>
        <a:defRPr sz="1600">
          <a:solidFill>
            <a:schemeClr val="tx1"/>
          </a:solidFill>
          <a:latin typeface="+mn-lt"/>
        </a:defRPr>
      </a:lvl3pPr>
      <a:lvl4pPr marL="1196975" indent="-168275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4pPr>
      <a:lvl5pPr marL="1490663" indent="-179388" algn="l" rtl="0" eaLnBrk="1" fontAlgn="base" hangingPunct="1">
        <a:spcBef>
          <a:spcPct val="30000"/>
        </a:spcBef>
        <a:spcAft>
          <a:spcPct val="0"/>
        </a:spcAft>
        <a:buClr>
          <a:srgbClr val="457BE7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5pPr>
      <a:lvl6pPr marL="1947863" indent="-179388" algn="l" rtl="0" eaLnBrk="1" fontAlgn="base" hangingPunct="1">
        <a:spcBef>
          <a:spcPct val="30000"/>
        </a:spcBef>
        <a:spcAft>
          <a:spcPct val="0"/>
        </a:spcAft>
        <a:buClr>
          <a:srgbClr val="457BE7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6pPr>
      <a:lvl7pPr marL="2405063" indent="-179388" algn="l" rtl="0" eaLnBrk="1" fontAlgn="base" hangingPunct="1">
        <a:spcBef>
          <a:spcPct val="30000"/>
        </a:spcBef>
        <a:spcAft>
          <a:spcPct val="0"/>
        </a:spcAft>
        <a:buClr>
          <a:srgbClr val="457BE7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7pPr>
      <a:lvl8pPr marL="2862263" indent="-179388" algn="l" rtl="0" eaLnBrk="1" fontAlgn="base" hangingPunct="1">
        <a:spcBef>
          <a:spcPct val="30000"/>
        </a:spcBef>
        <a:spcAft>
          <a:spcPct val="0"/>
        </a:spcAft>
        <a:buClr>
          <a:srgbClr val="457BE7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8pPr>
      <a:lvl9pPr marL="3319463" indent="-179388" algn="l" rtl="0" eaLnBrk="1" fontAlgn="base" hangingPunct="1">
        <a:spcBef>
          <a:spcPct val="30000"/>
        </a:spcBef>
        <a:spcAft>
          <a:spcPct val="0"/>
        </a:spcAft>
        <a:buClr>
          <a:srgbClr val="457BE7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ackground - Blue Rectangle">
            <a:extLst>
              <a:ext uri="{FF2B5EF4-FFF2-40B4-BE49-F238E27FC236}">
                <a16:creationId xmlns:a16="http://schemas.microsoft.com/office/drawing/2014/main" id="{09ED57FE-2F6C-4951-9FE9-5EDA41E2E224}"/>
              </a:ext>
            </a:extLst>
          </p:cNvPr>
          <p:cNvSpPr/>
          <p:nvPr/>
        </p:nvSpPr>
        <p:spPr>
          <a:xfrm>
            <a:off x="0" y="6390184"/>
            <a:ext cx="12192000" cy="446049"/>
          </a:xfrm>
          <a:prstGeom prst="rect">
            <a:avLst/>
          </a:prstGeom>
          <a:solidFill>
            <a:srgbClr val="007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9" name="Text Background - Blue Rectangle">
            <a:extLst>
              <a:ext uri="{FF2B5EF4-FFF2-40B4-BE49-F238E27FC236}">
                <a16:creationId xmlns:a16="http://schemas.microsoft.com/office/drawing/2014/main" id="{0B64D308-1D40-4BD7-BE14-ED1BA1EB567D}"/>
              </a:ext>
            </a:extLst>
          </p:cNvPr>
          <p:cNvSpPr/>
          <p:nvPr/>
        </p:nvSpPr>
        <p:spPr>
          <a:xfrm>
            <a:off x="0" y="6424651"/>
            <a:ext cx="12192000" cy="446049"/>
          </a:xfrm>
          <a:prstGeom prst="rect">
            <a:avLst/>
          </a:prstGeom>
          <a:solidFill>
            <a:srgbClr val="0025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50FD4C-9711-4A55-8382-2664AFB8031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7" t="38318" r="7685" b="54632"/>
          <a:stretch/>
        </p:blipFill>
        <p:spPr>
          <a:xfrm>
            <a:off x="2652219" y="6419349"/>
            <a:ext cx="7654834" cy="44604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6ACE6B4-ADB2-45FD-8A67-A6AA3A9AEDA2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563" y="6478526"/>
            <a:ext cx="777176" cy="307438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BF4C60E8-DE42-48A2-8AB5-32BA1D90D49C}"/>
              </a:ext>
            </a:extLst>
          </p:cNvPr>
          <p:cNvSpPr txBox="1"/>
          <p:nvPr/>
        </p:nvSpPr>
        <p:spPr>
          <a:xfrm>
            <a:off x="895738" y="6503495"/>
            <a:ext cx="49585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Transforming How Texas Government Serves Texans  |  #</a:t>
            </a:r>
            <a:r>
              <a:rPr lang="en-US" sz="12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DIRisIT</a:t>
            </a:r>
            <a:endParaRPr lang="en-US" sz="12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Date Placeholder 3">
            <a:extLst>
              <a:ext uri="{FF2B5EF4-FFF2-40B4-BE49-F238E27FC236}">
                <a16:creationId xmlns:a16="http://schemas.microsoft.com/office/drawing/2014/main" id="{A6C4432D-FAC2-4475-9240-F6AE8C9D18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39104" y="6395894"/>
            <a:ext cx="2743200" cy="46210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2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63ED0832-9C20-46B0-B04F-05FD982526EE}" type="datetime4">
              <a:rPr lang="en-US" smtClean="0"/>
              <a:t>March 5, 2021</a:t>
            </a:fld>
            <a:r>
              <a:rPr lang="en-US" dirty="0"/>
              <a:t>  |  </a:t>
            </a:r>
          </a:p>
        </p:txBody>
      </p:sp>
      <p:sp>
        <p:nvSpPr>
          <p:cNvPr id="34" name="Slide Number Placeholder 4">
            <a:extLst>
              <a:ext uri="{FF2B5EF4-FFF2-40B4-BE49-F238E27FC236}">
                <a16:creationId xmlns:a16="http://schemas.microsoft.com/office/drawing/2014/main" id="{A935713D-902B-4234-905A-0AEEB4AEC8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3028" y="6403061"/>
            <a:ext cx="478972" cy="46210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ctr">
              <a:defRPr sz="12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DAB4538-BD83-4061-8E62-86E96E8E1D2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5EC713-66BF-434E-A6D4-42D354979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482" y="7621"/>
            <a:ext cx="11269886" cy="1097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1EDE3A-4DA8-48EC-8748-9619FC7E68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8481" y="1294975"/>
            <a:ext cx="11269887" cy="4391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869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</p:sldLayoutIdLst>
  <p:transition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257D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23A73"/>
        </a:buClr>
        <a:buFont typeface="Arial" panose="020B0604020202020204" pitchFamily="34" charset="0"/>
        <a:buChar char="•"/>
        <a:defRPr sz="2400" kern="1200">
          <a:solidFill>
            <a:srgbClr val="00257D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23A73"/>
        </a:buClr>
        <a:buFont typeface="Arial" panose="020B0604020202020204" pitchFamily="34" charset="0"/>
        <a:buChar char="•"/>
        <a:defRPr sz="2000" kern="1200">
          <a:solidFill>
            <a:srgbClr val="00257D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23A73"/>
        </a:buClr>
        <a:buFont typeface="Arial" panose="020B0604020202020204" pitchFamily="34" charset="0"/>
        <a:buChar char="•"/>
        <a:defRPr sz="1800" kern="1200">
          <a:solidFill>
            <a:srgbClr val="00257D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23A73"/>
        </a:buClr>
        <a:buFont typeface="Arial" panose="020B0604020202020204" pitchFamily="34" charset="0"/>
        <a:buChar char="•"/>
        <a:defRPr sz="1600" kern="1200">
          <a:solidFill>
            <a:srgbClr val="00257D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23A73"/>
        </a:buClr>
        <a:buFont typeface="Arial" panose="020B0604020202020204" pitchFamily="34" charset="0"/>
        <a:buChar char="•"/>
        <a:defRPr sz="1600" kern="1200">
          <a:solidFill>
            <a:srgbClr val="00257D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9303" y="809898"/>
            <a:ext cx="11582400" cy="153824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DIR Next Gen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Capitol Complex Telephone System (CCTS)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sz="3600" dirty="0">
                <a:solidFill>
                  <a:schemeClr val="accent1"/>
                </a:solidFill>
              </a:rPr>
              <a:t>Standard Product Catalog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CB14D5-0BF4-4899-84C0-8E1DA0218975}"/>
              </a:ext>
            </a:extLst>
          </p:cNvPr>
          <p:cNvSpPr txBox="1"/>
          <p:nvPr/>
        </p:nvSpPr>
        <p:spPr>
          <a:xfrm>
            <a:off x="91440" y="6451265"/>
            <a:ext cx="1551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Rev. 08222019</a:t>
            </a:r>
          </a:p>
        </p:txBody>
      </p:sp>
    </p:spTree>
    <p:extLst>
      <p:ext uri="{BB962C8B-B14F-4D97-AF65-F5344CB8AC3E}">
        <p14:creationId xmlns:p14="http://schemas.microsoft.com/office/powerpoint/2010/main" val="227323515"/>
      </p:ext>
    </p:extLst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14300"/>
            <a:ext cx="10515600" cy="45720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Jabber – No IP Desk Phone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sz="half" idx="4294967295"/>
          </p:nvPr>
        </p:nvSpPr>
        <p:spPr>
          <a:xfrm>
            <a:off x="0" y="571500"/>
            <a:ext cx="6788150" cy="55292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49A6DD"/>
                </a:solidFill>
              </a:rPr>
              <a:t>PC, MAC &amp; Smartphone and Tablet*</a:t>
            </a:r>
          </a:p>
          <a:p>
            <a:pPr marL="0" indent="0">
              <a:buNone/>
            </a:pPr>
            <a:endParaRPr lang="en-US" sz="1800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$16.06 per month (no desktop phone)</a:t>
            </a:r>
          </a:p>
          <a:p>
            <a:pPr marL="293688" lvl="1" indent="0">
              <a:buNone/>
            </a:pPr>
            <a:r>
              <a:rPr lang="en-US" sz="1600" dirty="0">
                <a:solidFill>
                  <a:srgbClr val="FF0000"/>
                </a:solidFill>
              </a:rPr>
              <a:t>Includes line, license, VM (if applicable) and Jabber cost</a:t>
            </a:r>
            <a:r>
              <a:rPr lang="en-US" sz="1600" dirty="0"/>
              <a:t> </a:t>
            </a:r>
            <a:endParaRPr lang="en-US" sz="1600" dirty="0">
              <a:solidFill>
                <a:srgbClr val="FF0000"/>
              </a:solidFill>
            </a:endParaRPr>
          </a:p>
          <a:p>
            <a:r>
              <a:rPr lang="en-US" sz="2000" dirty="0"/>
              <a:t>Jabber Desktop client for Windows or Mac </a:t>
            </a:r>
          </a:p>
          <a:p>
            <a:r>
              <a:rPr lang="en-US" sz="2000" dirty="0"/>
              <a:t>Provides presence (free/busy status) for contacts, and integrates to your Outlook Calendar</a:t>
            </a:r>
          </a:p>
          <a:p>
            <a:r>
              <a:rPr lang="en-US" sz="2000" dirty="0"/>
              <a:t>Instant Messaging – Chat, Group Chat, Desktop Share and File Transfer</a:t>
            </a:r>
          </a:p>
          <a:p>
            <a:r>
              <a:rPr lang="en-US" sz="2000" dirty="0"/>
              <a:t>Softphone with point-to-point video</a:t>
            </a:r>
          </a:p>
          <a:p>
            <a:r>
              <a:rPr lang="en-US" sz="2000" dirty="0"/>
              <a:t>Interactive list of voice messages</a:t>
            </a:r>
          </a:p>
          <a:p>
            <a:r>
              <a:rPr lang="en-US" sz="2000" dirty="0"/>
              <a:t>Click-to-call integration with all MS Office applications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6672649" y="4952483"/>
            <a:ext cx="52728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Franklin Gothic Medium" panose="020B0603020102020204" pitchFamily="34" charset="0"/>
              </a:rPr>
              <a:t>Ideal for the mobile or teleworker that works from their PC/laptop from multiple places and is looking for advanced collaborative tools</a:t>
            </a:r>
            <a:endParaRPr lang="en-US" sz="2000" b="1" i="1" dirty="0">
              <a:latin typeface="Franklin Gothic Medium" panose="020B06030201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571786" y="2199149"/>
            <a:ext cx="1889571" cy="2822978"/>
            <a:chOff x="6294781" y="1052028"/>
            <a:chExt cx="2358888" cy="351997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00837" y="1052028"/>
              <a:ext cx="2343150" cy="1952625"/>
            </a:xfrm>
            <a:prstGeom prst="rect">
              <a:avLst/>
            </a:prstGeom>
          </p:spPr>
        </p:pic>
        <p:pic>
          <p:nvPicPr>
            <p:cNvPr id="7" name="Picture 6" descr="http://wikicentral.cisco.com/download/attachments/201393333/jabber_ipad_contact_bezel.png?version=1&amp;modificationDate=1347863859000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0472" y="1065279"/>
              <a:ext cx="2187180" cy="13863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l="5507" r="4437" b="9702"/>
            <a:stretch/>
          </p:blipFill>
          <p:spPr>
            <a:xfrm>
              <a:off x="6294781" y="2998027"/>
              <a:ext cx="2358888" cy="1573974"/>
            </a:xfrm>
            <a:prstGeom prst="rect">
              <a:avLst/>
            </a:prstGeom>
          </p:spPr>
        </p:pic>
        <p:pic>
          <p:nvPicPr>
            <p:cNvPr id="9" name="Picture 8" descr="http://wikicentral.cisco.com/download/attachments/201393333/jabber_ipad_contact_bezel.png?version=1&amp;modificationDate=1347863859000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2749" y="3024530"/>
              <a:ext cx="1879067" cy="114595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60132" b="50021"/>
          <a:stretch/>
        </p:blipFill>
        <p:spPr>
          <a:xfrm>
            <a:off x="8452715" y="915848"/>
            <a:ext cx="567042" cy="11698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t="53612"/>
          <a:stretch/>
        </p:blipFill>
        <p:spPr>
          <a:xfrm>
            <a:off x="9409793" y="901958"/>
            <a:ext cx="1422305" cy="108578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352652" y="6052493"/>
            <a:ext cx="8639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Franklin Gothic Medium" panose="020B0603020102020204" pitchFamily="34" charset="0"/>
              </a:rPr>
              <a:t>*Note – Smartphone and tablet mobility support will be enhanced with future phase of infrastructure build out</a:t>
            </a:r>
          </a:p>
        </p:txBody>
      </p:sp>
    </p:spTree>
    <p:extLst>
      <p:ext uri="{BB962C8B-B14F-4D97-AF65-F5344CB8AC3E}">
        <p14:creationId xmlns:p14="http://schemas.microsoft.com/office/powerpoint/2010/main" val="1288673514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14300"/>
            <a:ext cx="10515600" cy="45720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Jabber – Adding Mobility to a Desk Phone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sz="half" idx="4294967295"/>
          </p:nvPr>
        </p:nvSpPr>
        <p:spPr>
          <a:xfrm>
            <a:off x="0" y="555625"/>
            <a:ext cx="6473825" cy="55292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rgbClr val="0096D6"/>
                </a:solidFill>
              </a:rPr>
              <a:t>Jabber for PC, MAC &amp; Smartphone and Tablet*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$2.00 per month</a:t>
            </a:r>
          </a:p>
          <a:p>
            <a:pPr marL="293688" lvl="1" indent="0">
              <a:buNone/>
            </a:pPr>
            <a:r>
              <a:rPr lang="en-US" sz="1600" dirty="0">
                <a:solidFill>
                  <a:srgbClr val="FF0000"/>
                </a:solidFill>
              </a:rPr>
              <a:t>add-on cost to a desk phone</a:t>
            </a:r>
          </a:p>
          <a:p>
            <a:r>
              <a:rPr lang="en-US" sz="2000" dirty="0"/>
              <a:t>Smartphone or tablet client with advanced collaboration capabilities</a:t>
            </a:r>
          </a:p>
          <a:p>
            <a:pPr lvl="1"/>
            <a:r>
              <a:rPr lang="en-US" sz="1600" dirty="0"/>
              <a:t>Visual voicemail for your Unity voicemail box</a:t>
            </a:r>
          </a:p>
          <a:p>
            <a:pPr lvl="1"/>
            <a:r>
              <a:rPr lang="en-US" sz="1600" dirty="0"/>
              <a:t>Make/take calls on your smart phone or tablet from your desk phone number</a:t>
            </a:r>
          </a:p>
          <a:p>
            <a:r>
              <a:rPr lang="en-US" sz="2000" dirty="0"/>
              <a:t>Provides presence (free/busy status) for contacts, </a:t>
            </a:r>
          </a:p>
          <a:p>
            <a:r>
              <a:rPr lang="en-US" sz="2000" dirty="0"/>
              <a:t>Instant Messaging – Chat, Group Chat, Desktop Share and File Transfer</a:t>
            </a:r>
          </a:p>
          <a:p>
            <a:r>
              <a:rPr lang="en-US" sz="2000" dirty="0"/>
              <a:t>Softphone with point-to-point video</a:t>
            </a:r>
            <a:endParaRPr lang="en-US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7054877" y="4674465"/>
            <a:ext cx="49794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Franklin Gothic Medium" panose="020B0603020102020204" pitchFamily="34" charset="0"/>
              </a:rPr>
              <a:t>Ideal for the mobile or teleworker that works from their smartphone and/or tablet in conjunction with their desk phone, and wants advanced collaborative tools</a:t>
            </a:r>
            <a:endParaRPr lang="en-US" sz="2000" b="1" i="1" dirty="0">
              <a:latin typeface="Franklin Gothic Medium" panose="020B0603020102020204" pitchFamily="34" charset="0"/>
            </a:endParaRPr>
          </a:p>
        </p:txBody>
      </p:sp>
      <p:pic>
        <p:nvPicPr>
          <p:cNvPr id="14" name="wp3000001" descr="http://www.cisco.com/en/US/prod/collateral/voicesw/ps6789/ps7290/ps11156/images/data_sheet_c78-658146-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2379" y="996095"/>
            <a:ext cx="773371" cy="1540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http://wikicentral.cisco.com/download/attachments/201393333/jabber_ipad_contact_bezel.png?version=1&amp;modificationDate=134786385900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90611" y="966858"/>
            <a:ext cx="1927041" cy="140056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2654398" y="5987355"/>
            <a:ext cx="80096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Franklin Gothic Medium" panose="020B0603020102020204" pitchFamily="34" charset="0"/>
              </a:rPr>
              <a:t>*Note – Smartphone and tablet mobility will be enhanced with future phase of infrastructure build out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165864" y="2787599"/>
            <a:ext cx="2498163" cy="1668873"/>
            <a:chOff x="6272173" y="3987299"/>
            <a:chExt cx="2498163" cy="1668873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/>
            <a:srcRect l="5507" r="4437" b="9702"/>
            <a:stretch/>
          </p:blipFill>
          <p:spPr>
            <a:xfrm>
              <a:off x="6272173" y="3987299"/>
              <a:ext cx="2498163" cy="1668873"/>
            </a:xfrm>
            <a:prstGeom prst="rect">
              <a:avLst/>
            </a:prstGeom>
          </p:spPr>
        </p:pic>
        <p:pic>
          <p:nvPicPr>
            <p:cNvPr id="19" name="Picture 18" descr="http://wikicentral.cisco.com/download/attachments/201393333/jabber_ipad_contact_bezel.png?version=1&amp;modificationDate=1347863859000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2241" y="4002359"/>
              <a:ext cx="2026920" cy="1186108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611002385"/>
      </p:ext>
    </p:extLst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14300"/>
            <a:ext cx="10515600" cy="45720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ACD – Enhanced Agent or Supervisor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sz="half" idx="4294967295"/>
          </p:nvPr>
        </p:nvSpPr>
        <p:spPr>
          <a:xfrm>
            <a:off x="0" y="730250"/>
            <a:ext cx="6621463" cy="55292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96D6"/>
                </a:solidFill>
              </a:rPr>
              <a:t>ACD License for each agent/supervisor</a:t>
            </a:r>
          </a:p>
          <a:p>
            <a:pPr marL="0" indent="0">
              <a:buNone/>
            </a:pPr>
            <a:endParaRPr lang="en-US" sz="1800" dirty="0">
              <a:solidFill>
                <a:srgbClr val="0096D6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$23.88 per month</a:t>
            </a:r>
          </a:p>
          <a:p>
            <a:pPr marL="293688" lvl="1" indent="0">
              <a:buNone/>
            </a:pPr>
            <a:r>
              <a:rPr lang="en-US" sz="1600" dirty="0">
                <a:solidFill>
                  <a:srgbClr val="FF0000"/>
                </a:solidFill>
              </a:rPr>
              <a:t>add-on cost to a desk phone</a:t>
            </a:r>
          </a:p>
          <a:p>
            <a:r>
              <a:rPr lang="en-US" sz="2000" dirty="0"/>
              <a:t>Provides efficient inbound call handling for a call center or customer service application</a:t>
            </a:r>
          </a:p>
          <a:p>
            <a:r>
              <a:rPr lang="en-US" sz="2000" dirty="0"/>
              <a:t>Accommodates at-home agent capability</a:t>
            </a:r>
          </a:p>
          <a:p>
            <a:r>
              <a:rPr lang="en-US" sz="2000" dirty="0"/>
              <a:t>Includes skills-based routing to expedite getting the caller to the right agent</a:t>
            </a:r>
          </a:p>
          <a:p>
            <a:r>
              <a:rPr lang="en-US" sz="2000" dirty="0"/>
              <a:t>Reporting is included to help manage call volume, and call handling efficiency</a:t>
            </a:r>
          </a:p>
          <a:p>
            <a:r>
              <a:rPr lang="en-US" sz="2000" dirty="0"/>
              <a:t>Accommodates alternative means for handling calls in peak or overflow conditions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40702" y="5230492"/>
            <a:ext cx="60789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Franklin Gothic Medium" panose="020B0603020102020204" pitchFamily="34" charset="0"/>
              </a:rPr>
              <a:t>Ideal for a high volume of similar type calls that come into an agency in a repetitive way, where reporting is required, i.e. customer service, helpdesk, etc…</a:t>
            </a:r>
            <a:endParaRPr lang="en-US" sz="2000" b="1" i="1" dirty="0">
              <a:latin typeface="Franklin Gothic Medium" panose="020B06030201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3257" y="3175364"/>
            <a:ext cx="2301240" cy="17170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1976" y="1521918"/>
            <a:ext cx="3142078" cy="125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542293"/>
      </p:ext>
    </p:extLst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71450"/>
            <a:ext cx="10658475" cy="414338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ACD – Premium Agent or Supervisor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4294967295"/>
          </p:nvPr>
        </p:nvSpPr>
        <p:spPr>
          <a:xfrm>
            <a:off x="0" y="793750"/>
            <a:ext cx="6323013" cy="540067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rgbClr val="0096D6"/>
                </a:solidFill>
              </a:rPr>
              <a:t>ACD License for each agent/supervisor</a:t>
            </a:r>
          </a:p>
          <a:p>
            <a:pPr marL="0" indent="0">
              <a:buNone/>
            </a:pPr>
            <a:endParaRPr lang="en-US" sz="1800" dirty="0">
              <a:solidFill>
                <a:srgbClr val="0096D6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$41.50 per month</a:t>
            </a:r>
          </a:p>
          <a:p>
            <a:pPr marL="293688" lvl="1" indent="0">
              <a:buNone/>
            </a:pPr>
            <a:r>
              <a:rPr lang="en-US" sz="1600" dirty="0">
                <a:solidFill>
                  <a:srgbClr val="FF0000"/>
                </a:solidFill>
              </a:rPr>
              <a:t>add-on cost to a desk phone</a:t>
            </a:r>
          </a:p>
          <a:p>
            <a:r>
              <a:rPr lang="en-US" sz="2000" dirty="0"/>
              <a:t>Same features as Enhanced, PLUS:</a:t>
            </a:r>
          </a:p>
          <a:p>
            <a:r>
              <a:rPr lang="en-US" sz="2000" dirty="0"/>
              <a:t>Screen Pops for IVR data for incoming calls</a:t>
            </a:r>
          </a:p>
          <a:p>
            <a:r>
              <a:rPr lang="en-US" sz="2000" dirty="0"/>
              <a:t>Inbound Email handling to the call center agent</a:t>
            </a:r>
          </a:p>
          <a:p>
            <a:r>
              <a:rPr lang="en-US" sz="2000" dirty="0"/>
              <a:t>Web Chat with a call center agent</a:t>
            </a:r>
          </a:p>
          <a:p>
            <a:r>
              <a:rPr lang="en-US" sz="2000" dirty="0"/>
              <a:t>Outbound Preview so agents can preview the call before getting connected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97154" y="5624721"/>
            <a:ext cx="9314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Franklin Gothic Medium" panose="020B0603020102020204" pitchFamily="34" charset="0"/>
              </a:rPr>
              <a:t>Ideal for the call center that is looking for advanced call handling and multi-media capabilities that will provide customers with alternatives for reaching an agent</a:t>
            </a:r>
            <a:endParaRPr lang="en-US" sz="2000" b="1" i="1" dirty="0">
              <a:latin typeface="Franklin Gothic Medium" panose="020B06030201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053944" y="973505"/>
            <a:ext cx="3205640" cy="3003784"/>
            <a:chOff x="6065533" y="1052028"/>
            <a:chExt cx="2670049" cy="260158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42" t="12182" r="28414" b="832"/>
            <a:stretch/>
          </p:blipFill>
          <p:spPr>
            <a:xfrm>
              <a:off x="6065533" y="1052028"/>
              <a:ext cx="2670049" cy="2601586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 bwMode="auto">
            <a:xfrm>
              <a:off x="8607287" y="1052028"/>
              <a:ext cx="128295" cy="63023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</a:pPr>
              <a:endParaRPr lang="en-US" sz="900">
                <a:solidFill>
                  <a:schemeClr val="bg1"/>
                </a:solidFill>
                <a:latin typeface="Arial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739" y="4068444"/>
            <a:ext cx="2670049" cy="140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864138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71450"/>
            <a:ext cx="10658475" cy="414338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Agency Router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4294967295"/>
          </p:nvPr>
        </p:nvSpPr>
        <p:spPr>
          <a:xfrm>
            <a:off x="0" y="728663"/>
            <a:ext cx="6951663" cy="54006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96D6"/>
                </a:solidFill>
              </a:rPr>
              <a:t>2911 Integrated Services Router (ISR)</a:t>
            </a:r>
          </a:p>
          <a:p>
            <a:pPr marL="0" indent="0">
              <a:buNone/>
            </a:pPr>
            <a:endParaRPr lang="en-US" sz="1800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Device price is configuration dependent &amp; procured by agency</a:t>
            </a:r>
          </a:p>
          <a:p>
            <a:r>
              <a:rPr lang="en-US" sz="2400" dirty="0"/>
              <a:t>Survivable Remote Telephony Services</a:t>
            </a:r>
          </a:p>
          <a:p>
            <a:pPr lvl="1"/>
            <a:r>
              <a:rPr lang="en-US" sz="2400" dirty="0"/>
              <a:t>Provides basic outbound and internal calling in the event that there is a WAN failure</a:t>
            </a:r>
          </a:p>
          <a:p>
            <a:pPr lvl="1"/>
            <a:r>
              <a:rPr lang="en-US" sz="2400" dirty="0"/>
              <a:t>Requires additional </a:t>
            </a:r>
            <a:r>
              <a:rPr lang="en-US" sz="2400" dirty="0" err="1"/>
              <a:t>trunking</a:t>
            </a:r>
            <a:r>
              <a:rPr lang="en-US" sz="2400" dirty="0"/>
              <a:t> to the PSTN</a:t>
            </a:r>
          </a:p>
          <a:p>
            <a:r>
              <a:rPr lang="en-US" sz="2400" dirty="0"/>
              <a:t>Supports PSTN (analog and PRI) interfaces </a:t>
            </a:r>
          </a:p>
          <a:p>
            <a:r>
              <a:rPr lang="en-US" sz="2400" dirty="0"/>
              <a:t>Supports analog voice interface</a:t>
            </a:r>
          </a:p>
          <a:p>
            <a:r>
              <a:rPr lang="en-US" sz="2400" dirty="0"/>
              <a:t>Supports off-net calls to 911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6951663" y="5018058"/>
            <a:ext cx="51434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Franklin Gothic Medium" panose="020B0603020102020204" pitchFamily="34" charset="0"/>
              </a:rPr>
              <a:t>Ideal for the agency that needs to have a tertiary level of redundancy at the building level for inter-office and outbound calling</a:t>
            </a:r>
          </a:p>
        </p:txBody>
      </p:sp>
      <p:pic>
        <p:nvPicPr>
          <p:cNvPr id="8" name="Picture 2" descr="C:\2800 TME\xFormers\Photos\trans_batch3\trans_batch3\PNG\low\LKJ03538.png"/>
          <p:cNvPicPr>
            <a:picLocks noChangeAspect="1" noChangeArrowheads="1"/>
          </p:cNvPicPr>
          <p:nvPr/>
        </p:nvPicPr>
        <p:blipFill rotWithShape="1">
          <a:blip r:embed="rId2" cstate="print"/>
          <a:srcRect l="49453" t="35370" r="2721" b="35886"/>
          <a:stretch/>
        </p:blipFill>
        <p:spPr bwMode="auto">
          <a:xfrm>
            <a:off x="7795212" y="3346881"/>
            <a:ext cx="3127514" cy="11277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9524262"/>
      </p:ext>
    </p:extLst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71450"/>
            <a:ext cx="10658475" cy="414338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End Point Cost Summary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9351924"/>
              </p:ext>
            </p:extLst>
          </p:nvPr>
        </p:nvGraphicFramePr>
        <p:xfrm>
          <a:off x="972300" y="747053"/>
          <a:ext cx="9512574" cy="4812840"/>
        </p:xfrm>
        <a:graphic>
          <a:graphicData uri="http://schemas.openxmlformats.org/drawingml/2006/table">
            <a:tbl>
              <a:tblPr firstRow="1" bandRow="1"/>
              <a:tblGrid>
                <a:gridCol w="244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9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61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45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981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0856"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End Point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Model #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Cost/Mo.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Comments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856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Franklin Gothic Medium" panose="020B0603020102020204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latin typeface="Franklin Gothic Medium" panose="020B0603020102020204" pitchFamily="34" charset="0"/>
                        </a:rPr>
                        <a:t>Lobby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Franklin Gothic Medium" panose="020B0603020102020204" pitchFamily="34" charset="0"/>
                        </a:rPr>
                        <a:t>3905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Franklin Gothic Medium" panose="020B0603020102020204" pitchFamily="34" charset="0"/>
                        </a:rPr>
                        <a:t>$14.98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latin typeface="Franklin Gothic Medium" panose="020B0603020102020204" pitchFamily="34" charset="0"/>
                        </a:rPr>
                        <a:t>Single</a:t>
                      </a:r>
                      <a:r>
                        <a:rPr lang="en-US" sz="1400" b="0" baseline="0" dirty="0">
                          <a:latin typeface="Franklin Gothic Medium" panose="020B0603020102020204" pitchFamily="34" charset="0"/>
                        </a:rPr>
                        <a:t> line IP phone, equivalent to legacy 2500 set</a:t>
                      </a:r>
                      <a:endParaRPr lang="en-US" sz="1400" b="0" dirty="0"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856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Franklin Gothic Medium" panose="020B0603020102020204" pitchFamily="34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latin typeface="Franklin Gothic Medium" panose="020B0603020102020204" pitchFamily="34" charset="0"/>
                        </a:rPr>
                        <a:t>2-Line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Franklin Gothic Medium" panose="020B0603020102020204" pitchFamily="34" charset="0"/>
                        </a:rPr>
                        <a:t>8811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Franklin Gothic Medium" panose="020B0603020102020204" pitchFamily="34" charset="0"/>
                        </a:rPr>
                        <a:t>$17.75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latin typeface="Franklin Gothic Medium" panose="020B0603020102020204" pitchFamily="34" charset="0"/>
                        </a:rPr>
                        <a:t>Most common desktop choice for IP phone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856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Franklin Gothic Medium" panose="020B0603020102020204" pitchFamily="34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latin typeface="Franklin Gothic Medium" panose="020B0603020102020204" pitchFamily="34" charset="0"/>
                        </a:rPr>
                        <a:t>5-Line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Franklin Gothic Medium" panose="020B0603020102020204" pitchFamily="34" charset="0"/>
                        </a:rPr>
                        <a:t>8841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Franklin Gothic Medium" panose="020B0603020102020204" pitchFamily="34" charset="0"/>
                        </a:rPr>
                        <a:t>$18.68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latin typeface="Franklin Gothic Medium" panose="020B0603020102020204" pitchFamily="34" charset="0"/>
                        </a:rPr>
                        <a:t>Common management</a:t>
                      </a:r>
                      <a:r>
                        <a:rPr lang="en-US" sz="1400" b="0" baseline="0" dirty="0">
                          <a:latin typeface="Franklin Gothic Medium" panose="020B0603020102020204" pitchFamily="34" charset="0"/>
                        </a:rPr>
                        <a:t> or</a:t>
                      </a:r>
                      <a:r>
                        <a:rPr lang="en-US" sz="1400" b="0" dirty="0">
                          <a:latin typeface="Franklin Gothic Medium" panose="020B0603020102020204" pitchFamily="34" charset="0"/>
                        </a:rPr>
                        <a:t> executive desk phone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856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Franklin Gothic Medium" panose="020B0603020102020204" pitchFamily="34" charset="0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latin typeface="Franklin Gothic Medium" panose="020B0603020102020204" pitchFamily="34" charset="0"/>
                        </a:rPr>
                        <a:t>Multi-Line w/KEM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Franklin Gothic Medium" panose="020B0603020102020204" pitchFamily="34" charset="0"/>
                        </a:rPr>
                        <a:t>8851/KEM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Franklin Gothic Medium" panose="020B0603020102020204" pitchFamily="34" charset="0"/>
                        </a:rPr>
                        <a:t>$24.13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latin typeface="Franklin Gothic Medium" panose="020B0603020102020204" pitchFamily="34" charset="0"/>
                        </a:rPr>
                        <a:t>5-Line with the ability to </a:t>
                      </a:r>
                      <a:r>
                        <a:rPr lang="en-US" sz="1400" b="0" dirty="0" err="1">
                          <a:latin typeface="Franklin Gothic Medium" panose="020B0603020102020204" pitchFamily="34" charset="0"/>
                        </a:rPr>
                        <a:t>add’l</a:t>
                      </a:r>
                      <a:r>
                        <a:rPr lang="en-US" sz="1400" b="0" dirty="0">
                          <a:latin typeface="Franklin Gothic Medium" panose="020B0603020102020204" pitchFamily="34" charset="0"/>
                        </a:rPr>
                        <a:t> keys via expansion module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856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Franklin Gothic Medium" panose="020B0603020102020204" pitchFamily="34" charset="0"/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latin typeface="Franklin Gothic Medium" panose="020B0603020102020204" pitchFamily="34" charset="0"/>
                        </a:rPr>
                        <a:t>Video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Franklin Gothic Medium" panose="020B0603020102020204" pitchFamily="34" charset="0"/>
                        </a:rPr>
                        <a:t>8945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Franklin Gothic Medium" panose="020B0603020102020204" pitchFamily="34" charset="0"/>
                        </a:rPr>
                        <a:t>$23.11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latin typeface="Franklin Gothic Medium" panose="020B0603020102020204" pitchFamily="34" charset="0"/>
                        </a:rPr>
                        <a:t>Point-to-point video conferencing capability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856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Franklin Gothic Medium" panose="020B0603020102020204" pitchFamily="34" charset="0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latin typeface="Franklin Gothic Medium" panose="020B0603020102020204" pitchFamily="34" charset="0"/>
                        </a:rPr>
                        <a:t>Conference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Franklin Gothic Medium" panose="020B0603020102020204" pitchFamily="34" charset="0"/>
                        </a:rPr>
                        <a:t>8832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Franklin Gothic Medium" panose="020B0603020102020204" pitchFamily="34" charset="0"/>
                        </a:rPr>
                        <a:t>$26.90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latin typeface="Franklin Gothic Medium" panose="020B0603020102020204" pitchFamily="34" charset="0"/>
                        </a:rPr>
                        <a:t>Full duplex IP speakerphone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856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Franklin Gothic Medium" panose="020B0603020102020204" pitchFamily="34" charset="0"/>
                        </a:rPr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latin typeface="Franklin Gothic Medium" panose="020B0603020102020204" pitchFamily="34" charset="0"/>
                        </a:rPr>
                        <a:t>Jabber w/o 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Franklin Gothic Medium" panose="020B0603020102020204" pitchFamily="34" charset="0"/>
                        </a:rPr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Franklin Gothic Medium" panose="020B0603020102020204" pitchFamily="34" charset="0"/>
                        </a:rPr>
                        <a:t>$16.06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latin typeface="Franklin Gothic Medium" panose="020B0603020102020204" pitchFamily="34" charset="0"/>
                        </a:rPr>
                        <a:t>Softphone or mobility for PC/MAC/Android/IOS devices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0856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Franklin Gothic Medium" panose="020B0603020102020204" pitchFamily="34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latin typeface="Franklin Gothic Medium" panose="020B0603020102020204" pitchFamily="34" charset="0"/>
                        </a:rPr>
                        <a:t>Analog Adapter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Franklin Gothic Medium" panose="020B0603020102020204" pitchFamily="34" charset="0"/>
                        </a:rPr>
                        <a:t>UC 2-Port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Franklin Gothic Medium" panose="020B0603020102020204" pitchFamily="34" charset="0"/>
                        </a:rPr>
                        <a:t>$2.58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latin typeface="Franklin Gothic Medium" panose="020B0603020102020204" pitchFamily="34" charset="0"/>
                        </a:rPr>
                        <a:t>Converts 1 Ethernet port into 2 analog ports (fax</a:t>
                      </a:r>
                      <a:r>
                        <a:rPr lang="en-US" sz="1400" b="0" baseline="0" dirty="0">
                          <a:latin typeface="Franklin Gothic Medium" panose="020B0603020102020204" pitchFamily="34" charset="0"/>
                        </a:rPr>
                        <a:t>, modem</a:t>
                      </a:r>
                      <a:r>
                        <a:rPr lang="en-US" sz="1400" b="0" dirty="0">
                          <a:latin typeface="Franklin Gothic Medium" panose="020B0603020102020204" pitchFamily="34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0856">
                <a:tc gridSpan="5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Franklin Gothic Medium" panose="020B0603020102020204" pitchFamily="34" charset="0"/>
                        </a:rPr>
                        <a:t>Below are the add-on capabilities for additional functionality</a:t>
                      </a:r>
                    </a:p>
                  </a:txBody>
                  <a:tcPr>
                    <a:solidFill>
                      <a:srgbClr val="49A6D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0856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Franklin Gothic Medium" panose="020B0603020102020204" pitchFamily="34" charset="0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latin typeface="Franklin Gothic Medium" panose="020B0603020102020204" pitchFamily="34" charset="0"/>
                        </a:rPr>
                        <a:t>Jabber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Franklin Gothic Medium" panose="020B0603020102020204" pitchFamily="34" charset="0"/>
                        </a:rPr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Franklin Gothic Medium" panose="020B0603020102020204" pitchFamily="34" charset="0"/>
                        </a:rPr>
                        <a:t>2.00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latin typeface="Franklin Gothic Medium" panose="020B0603020102020204" pitchFamily="34" charset="0"/>
                        </a:rPr>
                        <a:t>This adds softphone</a:t>
                      </a:r>
                      <a:r>
                        <a:rPr lang="en-US" sz="1400" b="0" baseline="0" dirty="0">
                          <a:latin typeface="Franklin Gothic Medium" panose="020B0603020102020204" pitchFamily="34" charset="0"/>
                        </a:rPr>
                        <a:t> and mobility to a desk phone user</a:t>
                      </a:r>
                      <a:endParaRPr lang="en-US" sz="1400" b="0" dirty="0"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0856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Franklin Gothic Medium" panose="020B0603020102020204" pitchFamily="34" charset="0"/>
                        </a:rPr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Franklin Gothic Medium" panose="020B0603020102020204" pitchFamily="34" charset="0"/>
                        </a:rPr>
                        <a:t>ACD Enhanced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Franklin Gothic Medium" panose="020B0603020102020204" pitchFamily="34" charset="0"/>
                        </a:rPr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Franklin Gothic Medium" panose="020B0603020102020204" pitchFamily="34" charset="0"/>
                        </a:rPr>
                        <a:t>$23.88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Franklin Gothic Medium" panose="020B0603020102020204" pitchFamily="34" charset="0"/>
                        </a:rPr>
                        <a:t>This adds Enhanced ACD licensing </a:t>
                      </a:r>
                      <a:r>
                        <a:rPr lang="en-US" sz="1400" b="0" baseline="0" dirty="0">
                          <a:latin typeface="Franklin Gothic Medium" panose="020B0603020102020204" pitchFamily="34" charset="0"/>
                        </a:rPr>
                        <a:t>to a desk phone user</a:t>
                      </a:r>
                      <a:endParaRPr lang="en-US" sz="1400" dirty="0"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0856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Franklin Gothic Medium" panose="020B0603020102020204" pitchFamily="34" charset="0"/>
                        </a:rPr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Franklin Gothic Medium" panose="020B0603020102020204" pitchFamily="34" charset="0"/>
                        </a:rPr>
                        <a:t>ACD Premium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Franklin Gothic Medium" panose="020B0603020102020204" pitchFamily="34" charset="0"/>
                        </a:rPr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Franklin Gothic Medium" panose="020B0603020102020204" pitchFamily="34" charset="0"/>
                        </a:rPr>
                        <a:t>41.50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Franklin Gothic Medium" panose="020B0603020102020204" pitchFamily="34" charset="0"/>
                        </a:rPr>
                        <a:t>This adds </a:t>
                      </a:r>
                      <a:r>
                        <a:rPr lang="en-US" sz="1400" baseline="0" dirty="0">
                          <a:latin typeface="Franklin Gothic Medium" panose="020B0603020102020204" pitchFamily="34" charset="0"/>
                        </a:rPr>
                        <a:t>Premium </a:t>
                      </a:r>
                      <a:r>
                        <a:rPr lang="en-US" sz="1400" dirty="0">
                          <a:latin typeface="Franklin Gothic Medium" panose="020B0603020102020204" pitchFamily="34" charset="0"/>
                        </a:rPr>
                        <a:t>ACD licensing </a:t>
                      </a:r>
                      <a:r>
                        <a:rPr lang="en-US" sz="1400" b="0" baseline="0" dirty="0">
                          <a:latin typeface="Franklin Gothic Medium" panose="020B0603020102020204" pitchFamily="34" charset="0"/>
                        </a:rPr>
                        <a:t>to a desk phone user</a:t>
                      </a:r>
                      <a:endParaRPr lang="en-US" sz="1400" dirty="0"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0856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Franklin Gothic Medium" panose="020B0603020102020204" pitchFamily="34" charset="0"/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latin typeface="Franklin Gothic Medium" panose="020B0603020102020204" pitchFamily="34" charset="0"/>
                        </a:rPr>
                        <a:t>Key </a:t>
                      </a:r>
                      <a:r>
                        <a:rPr lang="en-US" sz="1400" b="0" dirty="0" err="1">
                          <a:latin typeface="Franklin Gothic Medium" panose="020B0603020102020204" pitchFamily="34" charset="0"/>
                        </a:rPr>
                        <a:t>Exp</a:t>
                      </a:r>
                      <a:r>
                        <a:rPr lang="en-US" sz="1400" b="0" dirty="0">
                          <a:latin typeface="Franklin Gothic Medium" panose="020B0603020102020204" pitchFamily="34" charset="0"/>
                        </a:rPr>
                        <a:t> Module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Franklin Gothic Medium" panose="020B0603020102020204" pitchFamily="34" charset="0"/>
                        </a:rPr>
                        <a:t>KEM 8800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Franklin Gothic Medium" panose="020B0603020102020204" pitchFamily="34" charset="0"/>
                        </a:rPr>
                        <a:t>$5.50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latin typeface="Franklin Gothic Medium" panose="020B0603020102020204" pitchFamily="34" charset="0"/>
                        </a:rPr>
                        <a:t>This adds a 2</a:t>
                      </a:r>
                      <a:r>
                        <a:rPr lang="en-US" sz="1400" b="0" baseline="30000" dirty="0">
                          <a:latin typeface="Franklin Gothic Medium" panose="020B0603020102020204" pitchFamily="34" charset="0"/>
                        </a:rPr>
                        <a:t>nd</a:t>
                      </a:r>
                      <a:r>
                        <a:rPr lang="en-US" sz="1400" b="0" dirty="0">
                          <a:latin typeface="Franklin Gothic Medium" panose="020B0603020102020204" pitchFamily="34" charset="0"/>
                        </a:rPr>
                        <a:t> KEM to be to an existing 8851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0856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Franklin Gothic Medium" panose="020B0603020102020204" pitchFamily="34" charset="0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latin typeface="Franklin Gothic Medium" panose="020B0603020102020204" pitchFamily="34" charset="0"/>
                        </a:rPr>
                        <a:t>Router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Franklin Gothic Medium" panose="020B0603020102020204" pitchFamily="34" charset="0"/>
                        </a:rPr>
                        <a:t>2911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Franklin Gothic Medium" panose="020B0603020102020204" pitchFamily="34" charset="0"/>
                        </a:rPr>
                        <a:t>TBD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latin typeface="Franklin Gothic Medium" panose="020B0603020102020204" pitchFamily="34" charset="0"/>
                        </a:rPr>
                        <a:t>Cost</a:t>
                      </a:r>
                      <a:r>
                        <a:rPr lang="en-US" sz="1400" b="0" baseline="0" dirty="0">
                          <a:latin typeface="Franklin Gothic Medium" panose="020B0603020102020204" pitchFamily="34" charset="0"/>
                        </a:rPr>
                        <a:t> is configuration and design dependent</a:t>
                      </a:r>
                      <a:endParaRPr lang="en-US" sz="1400" b="0" dirty="0"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09383" y="5624721"/>
            <a:ext cx="100590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latin typeface="Franklin Gothic Medium" panose="020B0603020102020204" pitchFamily="34" charset="0"/>
              </a:rPr>
              <a:t>A – G are inclusive of line, license, VM (if applicable) and device costs</a:t>
            </a:r>
          </a:p>
          <a:p>
            <a:r>
              <a:rPr lang="en-US" sz="2000" i="1" dirty="0">
                <a:latin typeface="Franklin Gothic Medium" panose="020B0603020102020204" pitchFamily="34" charset="0"/>
              </a:rPr>
              <a:t>H – Each port on the Analog Adapter requires $9.91 line charge and $4.15 license charge </a:t>
            </a:r>
          </a:p>
        </p:txBody>
      </p:sp>
    </p:spTree>
    <p:extLst>
      <p:ext uri="{BB962C8B-B14F-4D97-AF65-F5344CB8AC3E}">
        <p14:creationId xmlns:p14="http://schemas.microsoft.com/office/powerpoint/2010/main" val="871390637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82528"/>
            <a:ext cx="11582400" cy="762000"/>
          </a:xfrm>
        </p:spPr>
        <p:txBody>
          <a:bodyPr>
            <a:normAutofit/>
          </a:bodyPr>
          <a:lstStyle/>
          <a:p>
            <a:r>
              <a:rPr lang="en-US" sz="2800" dirty="0"/>
              <a:t>Table of Contents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76570" y="908603"/>
            <a:ext cx="8686800" cy="5317084"/>
          </a:xfrm>
          <a:prstGeom prst="rect">
            <a:avLst/>
          </a:prstGeom>
        </p:spPr>
        <p:txBody>
          <a:bodyPr/>
          <a:lstStyle>
            <a:lvl1pPr marL="282575" indent="-282575" algn="l" rtl="0" eaLnBrk="1" fontAlgn="base" hangingPunct="1">
              <a:spcBef>
                <a:spcPct val="50000"/>
              </a:spcBef>
              <a:spcAft>
                <a:spcPct val="0"/>
              </a:spcAft>
              <a:buBlip>
                <a:blip r:embed="rId2"/>
              </a:buBlip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179388" algn="l" rtl="0" eaLnBrk="1" fontAlgn="base" hangingPunct="1">
              <a:spcBef>
                <a:spcPct val="40000"/>
              </a:spcBef>
              <a:spcAft>
                <a:spcPct val="0"/>
              </a:spcAft>
              <a:buSzPct val="110000"/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914400" indent="-223838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57BE7"/>
              </a:buClr>
              <a:buSzPct val="80000"/>
              <a:buFont typeface="Webdings" pitchFamily="18" charset="2"/>
              <a:buChar char="4"/>
              <a:defRPr sz="1600">
                <a:solidFill>
                  <a:schemeClr val="tx1"/>
                </a:solidFill>
                <a:latin typeface="+mn-lt"/>
              </a:defRPr>
            </a:lvl3pPr>
            <a:lvl4pPr marL="1196975" indent="-168275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1490663" indent="-179388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57BE7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1947863" indent="-179388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57BE7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405063" indent="-179388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57BE7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862263" indent="-179388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57BE7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319463" indent="-179388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57BE7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sz="1800" b="0" kern="0" dirty="0">
                <a:latin typeface="Franklin Gothic Medium" panose="020B0603020102020204" pitchFamily="34" charset="0"/>
              </a:rPr>
              <a:t>Lobby, Cisco  IP Phone 3905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b="0" kern="0" dirty="0">
                <a:latin typeface="Franklin Gothic Medium" panose="020B0603020102020204" pitchFamily="34" charset="0"/>
              </a:rPr>
              <a:t>2-Line, Cisco IP Phone 8811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b="0" kern="0" dirty="0">
                <a:latin typeface="Franklin Gothic Medium" panose="020B0603020102020204" pitchFamily="34" charset="0"/>
              </a:rPr>
              <a:t>5-Line, Cisco IP Phone 8841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b="0" kern="0" dirty="0">
                <a:latin typeface="Franklin Gothic Medium" panose="020B0603020102020204" pitchFamily="34" charset="0"/>
              </a:rPr>
              <a:t>Multi-Line, Cisco IP Phone 8851 with KEM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b="0" kern="0" dirty="0">
                <a:latin typeface="Franklin Gothic Medium" panose="020B0603020102020204" pitchFamily="34" charset="0"/>
              </a:rPr>
              <a:t>Video Phone, Cisco Unified Phone 8945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b="0" kern="0" dirty="0">
                <a:latin typeface="Franklin Gothic Medium" panose="020B0603020102020204" pitchFamily="34" charset="0"/>
              </a:rPr>
              <a:t>Conference Phone, Cisco Unified IP Conference Phone 8832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b="0" kern="0" dirty="0">
                <a:latin typeface="Franklin Gothic Medium" panose="020B0603020102020204" pitchFamily="34" charset="0"/>
              </a:rPr>
              <a:t>Analog Adapter, UC 2-Port Telephone Adapter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b="0" kern="0" dirty="0">
                <a:latin typeface="Franklin Gothic Medium" panose="020B0603020102020204" pitchFamily="34" charset="0"/>
              </a:rPr>
              <a:t>Jabber – Mobility, No Desk Phone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b="0" kern="0" dirty="0">
                <a:latin typeface="Franklin Gothic Medium" panose="020B0603020102020204" pitchFamily="34" charset="0"/>
              </a:rPr>
              <a:t>Jabber – Mobility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b="0" kern="0" dirty="0">
                <a:latin typeface="Franklin Gothic Medium" panose="020B0603020102020204" pitchFamily="34" charset="0"/>
              </a:rPr>
              <a:t>ACD Agent Enhanced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b="0" kern="0" dirty="0">
                <a:latin typeface="Franklin Gothic Medium" panose="020B0603020102020204" pitchFamily="34" charset="0"/>
              </a:rPr>
              <a:t>ACD Agent Premium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b="0" kern="0" dirty="0">
                <a:latin typeface="Franklin Gothic Medium" panose="020B0603020102020204" pitchFamily="34" charset="0"/>
              </a:rPr>
              <a:t>Agency Router, Cisco 2911 ISR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b="0" kern="0" dirty="0">
                <a:latin typeface="Franklin Gothic Medium" panose="020B0603020102020204" pitchFamily="34" charset="0"/>
              </a:rPr>
              <a:t>End Point Cost Summary</a:t>
            </a:r>
            <a:endParaRPr lang="en-US" sz="1800" b="0" kern="0" dirty="0">
              <a:latin typeface="Franklin Gothic Medium" panose="020B0603020102020204" pitchFamily="34" charset="0"/>
              <a:hlinkClick r:id="rId3" action="ppaction://hlinksldjump" tooltip="Click on the link to go to the associated product page"/>
            </a:endParaRPr>
          </a:p>
          <a:p>
            <a:pPr marL="0" indent="0">
              <a:buNone/>
            </a:pPr>
            <a:endParaRPr lang="en-US" sz="1600" kern="0" dirty="0"/>
          </a:p>
        </p:txBody>
      </p:sp>
    </p:spTree>
    <p:extLst>
      <p:ext uri="{BB962C8B-B14F-4D97-AF65-F5344CB8AC3E}">
        <p14:creationId xmlns:p14="http://schemas.microsoft.com/office/powerpoint/2010/main" val="3096472645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71450"/>
            <a:ext cx="10658475" cy="414338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Lobby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4294967295"/>
          </p:nvPr>
        </p:nvSpPr>
        <p:spPr>
          <a:xfrm>
            <a:off x="0" y="1149350"/>
            <a:ext cx="8039100" cy="54006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49A6DD"/>
                </a:solidFill>
              </a:rPr>
              <a:t>3905 IP Phone </a:t>
            </a:r>
          </a:p>
          <a:p>
            <a:pPr marL="0" indent="0">
              <a:buNone/>
            </a:pPr>
            <a:endParaRPr lang="en-US" sz="2400" dirty="0">
              <a:solidFill>
                <a:srgbClr val="49A6DD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$14.98 per month</a:t>
            </a:r>
          </a:p>
          <a:p>
            <a:pPr marL="293688" lvl="1" indent="0">
              <a:buNone/>
            </a:pPr>
            <a:r>
              <a:rPr lang="en-US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Includes line, license, VM (if applicable) and device cost</a:t>
            </a:r>
            <a:r>
              <a:rPr lang="en-US" dirty="0">
                <a:latin typeface="Franklin Gothic Medium" panose="020B0603020102020204" pitchFamily="34" charset="0"/>
              </a:rPr>
              <a:t> </a:t>
            </a:r>
            <a:endParaRPr lang="en-US" dirty="0">
              <a:solidFill>
                <a:srgbClr val="FF0000"/>
              </a:solidFill>
              <a:latin typeface="Franklin Gothic Medium" panose="020B0603020102020204" pitchFamily="34" charset="0"/>
            </a:endParaRPr>
          </a:p>
          <a:p>
            <a:r>
              <a:rPr lang="en-US" sz="2400" dirty="0"/>
              <a:t>Single button IP Phone with Call Waiting</a:t>
            </a:r>
          </a:p>
          <a:p>
            <a:r>
              <a:rPr lang="en-US" sz="2400" dirty="0"/>
              <a:t>Display</a:t>
            </a:r>
          </a:p>
          <a:p>
            <a:r>
              <a:rPr lang="en-US" sz="2400" dirty="0"/>
              <a:t>Speakerphone</a:t>
            </a:r>
          </a:p>
          <a:p>
            <a:r>
              <a:rPr lang="en-US" sz="2400" dirty="0"/>
              <a:t>Ethernet port for PC</a:t>
            </a:r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</p:txBody>
      </p:sp>
      <p:sp>
        <p:nvSpPr>
          <p:cNvPr id="4" name="AutoShape 2" descr="data:image/jpeg;base64,/9j/4AAQSkZJRgABAQAAAQABAAD/2wCEAAkGBxQTEhUTExQVExUXFxYYFhcXFxUVGRkXFxQWFxcVFxYYHCggGBonHBYXITEhJSkrLy4uFx8zODMsNygtLisBCgoKDQ0OFA0PFTAZFBwrKywrLCwrKywsLDcrKzc3KywrKzcrLCwrKysrLCsrKyssKysrKysrKysrKysrKysrK//AABEIALMAwAMBIgACEQEDEQH/xAAcAAABBAMBAAAAAAAAAAAAAAAAAwQFBgIHCAH/xAA8EAABBAAEAwYDBQcEAwEAAAABAAIDEQQSITEFQVEGByJhcYETMpEUQqGxwVJikqLR4fAjM3KCFVNjCP/EABcBAQEBAQAAAAAAAAAAAAAAAAABAgP/xAAcEQEBAAMAAwEAAAAAAAAAAAAAAQIRMRMhQQP/2gAMAwEAAhEDEQA/AN4oQhAIQhAIQhAIQhAIQhAWoPtV2mhwMXxJTZN5GD5nEdOg6nkn3GuJMw0L5pDTWCz5nk0eZOi5o7U9oJMbO6aTno1vJjeTQgsvGe9LGzE/DcIG8msFn3cdT+CjcP2+x7Tf2mQ+tH8wqqAlWtRW0uz/AHuSAhuKjD2/ts8Lh5luxW2+G4+OeNssTg9jhYI/zQrlpsS2b3G8Ud8SbDk2wgPA6EaH6gj6IjcSEIQCEIQCEIQCEIQCEIQCEIQCEIQCEIQC8K9Vb7fdoxgcI+UEfEPgiHV5Gh9BqfZBq7vm7V/Gm+yRn/TiJz1s6Stb9Aa9SVrZgRmLiSSSSbN72d06ihQYMYnsGHTjDYO0pj5hE3zRTHiEuXwt1JV17quLYfCPlfM/LljvaybI0aOZ9FrgyG75nn0ScUjrNGr8Pr1P+c0HV/BuPYfFNDoJWvHS6cPVp1CkguWcPhWii22kbOaSD62NVZ+F9s8fh9GT/Fb+zMM/826I6AQtW8L73eWKwzmfvxOzj+BwBH1KunCO2ODxOkU7M37Ljkd/C6kE8heL1AIQhAIQhAIQhAIQhAIQhB4Sudu97tL9rxnwmG4oLYOhf9931AHstu95XaUYLBuc01LJccXWyNXD0Gv0XNuEjsoHWFgUzg8Ik8Fh1OQxhotFN53tibZVQxeJzuzOOie9oOIZnZRsFX2iSV1MCBaWezlbv+XmU74fFZvkNB+pTWPC5TluyfmP6BTeBi2QO3ytY3M40Lq0rDK13ykH0/onmAlYCbLbd4WBwBsX4jR/aOl9AvZ+FRSEl0LR/wDTDuyHzJbqDqfzV05+SS6JRx2QOpA6bkDfl7qVx/ZdhDdCLJBc8W3Stnt05qFHC5AQIsQHnWo52mN2l6ZtQRoddErBxnE4Wi5ksQ3DmH4kfrppzUsamUqQwnEsZhHZYMS8NGwJ+IwjlTTdex0Vo4b3q4hmmJw7ZRzfE7K7+BwIP1ComGxsb/leD5WAf7pwQity8N7f4GXLcvwXO2bKMhvpe34qzxStcA5pDgdiCCD6ELnKWMPsuA10rfRP+yuHezERiCSSK3tzBriGkZgPE0aHfog6BQhCAQhCAQhCAXlr1VDvP7RfY8E8tNSy3HH1sjxO9h+iDTfet2j+2Y0hhuKG42VsTfjd7kD6KCwEKjYG6qewDEVL4GNYcaxmRnmU4hNBVPtHjbcRyCCGxctnfdP+F4hrASTryAUO3U2n2FiQSGGbZulMQMoJngoU+Y/QmjQIBNEgE7AnYFB6yKvlOXboRpqND5pTDlzCCBt+yS3p906chz/NDHXsfon3D8EZXZW3ZIAA5kpGMpL04j4ow6O05eIVyqrPr1SrIgP9tzoxd00+E6AVVEbClH43DmM5XV8xb/2F2P5SkmQ18pLfTT8Nldud/KdlSuL4Xh5vnjbZ5t8B+rVDY7hpgLPhzOIc6vhvpxDeZzDkB5J5Fi5G7hr/AOQ/qCknFz5DI4VpTG3dDmT5kqLhMpffCgVt7C4K5ojWrnh3oG2R+Sq+GhzvDeu/oN1tDsHgbc+UjRoyN9Tq76AAe5Udl3QhCqBCEIBCEIPCude97tB9qxpY03HBcbehdfjP1AHst09vOPfY8HJKDTyMkf8Azdsfbf2XL7tT1QLYUKewIUNhWqaw+gRTrFz5WE9AqLjZMxVk7R4nK0M9yqsNSg9iYpbARWmMDFP4OGggcsj8NdRSSY2ZjXMa4PY+swPhOm21i/Ok5jJIJDXFouyBY8IBP0BH1Cya4HY2gSwUWUHMRZNnoNgACfzWUMRkikkbM1hY8NbEXPD3ZvvNAoBo1tLNnY1w+IQAQaJ+W+YJ5FKcU4Vhm26Mve06NBNBziNsoNEa/QK6Zt+EsPO6QMc/Zo06ku+8RyNae5TlpTaRhyEAjNloHYXX5JKHiTI4Xxy4d4lcTlkqwNqIcLIqidN712Ua1IkQV6mXDpHFtuvc5b0Jb1r1T6KLOQ3qdfQblBLcFgIaX1bnUGjrroPcrdHCcAIYmRjXKNT1cdXO9ytedkWMOKja7Zvyit3gaA+1n1pbPCiPUIQqBCF4Sg9TfGYxkTDJI9sbGi3OcQAB6lUjtZ3oYfDWzD1ipujT/ptN145BY35Bab492imx0w+0yfFIz2xvhZG0EEFoGjvUoLJ3u9q2YyWNkLs0MbSQ4aBznbkeVAAe614zUpTGy5neaxiCKf4RqlsI3XyGqjcMKTzHTfDgJ5u0HogrnGcX8SQn/KTSJqwcbKc4dloH2Ag5qajj0rqm2EhoJeWfLpuR/gQJtimYwsjkth3a4UdRVZhyqtPIJTDxGNridTq4gX00A5nZZumyyGN1Zgasai+n6Je0GOCYJYZZRIyowCWEA5gfloXZs2NtK80hgGMNlrA0g0a6kXp03RPw6N5stp3VvhP1CVEADC1nhsEDnqeZ90DgPG2npos7THAcUZFFIybDFz36skJtrSGkCiOVku9hyCz4e9xaS66vSxRI66+aB80KU4PHQMhG+3p/c0oxjC4ho3JpXrsbwsTYho3jiAe7zP3B9bPsge92eCke+TESRPiY22xF4IMlk5pA06huml9VsYIC9RAi14SqN3hdvRgwIIAJMU8HKNHNj85NdzyCCa7WdrcPgGZpneMglkY+d5HIDl6laR7Ydv8AEYokSOMENtc2CMkOc075pAfF5jQaqtcT4s90jpXPMs7iHGR1+E6hzC06ABWjsR3WT4upZy6CLcFwt7hX3Gnl5lBScPHNiCIoWONjKGMaS5wJsWBv6p7/AOOdhs7JAWyXTwSCW5Ttppuf5VvzizMNwbAuOHY1sjqZGTq58pBDS486AJPoVoTjBI3JJPM7nzJ5k6knzRUaTZtOcO1NY0/w4QSGFjsgJh2pxQLwwbNFe6l8CQxrpDs0aeqp2LlLnWeZJQYwMtTPD4OZTHBRWp7DR0gcN8ITaRrrEzCWUQ3M5uZhOtD1q9lni7LaBAdoRZq66pvLipHMbH8NwDSSANQSQBd3WwOuiBXC4R2bO8tPMBt6nqSeXklOHTRuD3SEF7W/7R3Lud82gciEm17mhsYouoHy1JoC+V6LPikUYkDCBJQaHFwBIcauiPVB5w+c07MbAy0fM3bb9gnQnOUurwggE2DRN0K9ikMSxuXI0hp0ygCxfmByP1WD55XtbHkaA03bT4SeRdetjX6lBIRuB1CVam+FiytDen5pw0EkAbk0gkuExjxSO2Aofqf0W4exXDPg4cFwp8njf5X8rfYUFQOyvCBNPHFVsZT5P+IOgPq5beARHqEIQVfvA7Vjh+FMmhkeS2Ib+KrLiOg/oudcXO+yX3JNKbeTRJJ1a9rh1/orh3t8VM/Evh65YG5RXi1+Zzq6dfQJ93MdnRiMRJi5GgshIDBXhL3a2PIb/wDYIJ7u17s2RBuJxjc0hpzI3DRvPM8c3+R2W1AF6FUO83tJ9iwhyGppbji6jS3Pr90fiQg1f3mdpRiscGsNw4cuYyjo550kf56gAeh6qg8XxWZyUdoExnp2+jvzQJsmUhhJbNBRDoSneAc5putuuyKnu0UuSJkQ3OrlW2tuvUpbG4kyP3sn8uqVwsVnTYaBA9wECkmlJRNoJLET0Q3nRPrrSDLB4lgec7ssjSaDgSw9D5jy21SWBn1cd21rWozE8j1Ou3klOJljHBrHGVoAzZwNHXqBuN+Y3WeJDS0s+XpQ2O40QGIgMjDKWkNacucOANu5a/NsEYLDN0fnL62BoAUeg5pL4krmCOmOaDdhxbZ/ebus8uXJHmAuyXE5QTppf1/BBngOIiCQukac2uV3LW9ejrB6ghHDiXOLtwbs8iSbFdeay4oBHkEdk5LderS6/u6kVvqPJPggzapDhEWpedhoPXmfZR2+g3Og91buzvCPjSxwcibeR+w35vroPdBsDsBwz4cHxXCnzU7zDBeRv4k+6tK8a0DQaAbL1ECEIQcv9tBXE8RYAJlkrUk/OddNr6LbPcZI37A9o+Zsz83uGlp+n5Kkd8XBnR40yAUJqewgVbwKfmd0AA+qi+7rth9gnLyCYZAGzNFnLlJyyC+Ys+oQdIrm7vg7QOk4nKwjwwBsbB0toe4+5I/hC6I4fj45o2yxPa9jhYc02CP85KrduewsGOGYsa2T/wBgFOOlAE8wg5wbimuSIwRkka1vM16dT7K48f7rcTCSWAvHlqfoq1BE6GKRx1kJMbR0rSQ+2yKipZfhvcIzmANAkXdc0nLinu0J+miI656J1Fh2nYoMMK2ttzuf0CmcHHSQgw4CeNQZSzG6As6ac9dgOpNLLiWFDZPgy5cwI+RwdRI2zN2PVJPgBIcCWuGzmmjuCsWYQ3bn5tb2ok+Zv3QKQ4JrSDbnVtZFDz0GvuvIcX8J5c5pO+U0S031I1aa/JYRTN+WS2GzbtduVDY+tp27DvFfDeycOOUNB8d0TRaaI2O6BrBMS50h28RJrLZJvQepvTqnToHSRyPOTIyrDty52gDeZK8ZIJGkHbUEdPdNfsbuT2uHUjX3I3QL8PgYfEAbB2Li4A+V8lIgpthYcgq7J1J6n9EvfRBI8Iit2Y7N29Vtru54XlidiHDxSkZfKNu31Nn6LX/AOEGZ8eHbfi+cj7rd3u9aNe4W7oog1oa0AAAAAbADYBEKIQhAIQhBCdruzkeOw7oX70Sx37Luvp1XOPaLgkuFldHK0h7SaNaHYNLb0Lea6pUT2g7PQYxmSZt18rho5p6goOceznafFYB2bDv8JJtht8T6qyW3ebzFLanB++XDOAGIikhdzLf9Rt89vFXsq12n7qp4iXYcmdnQaPoG/l2d7LX+O4XNES2SNzTr87HNOrvEdavRBvTtB3k4I4SV2GmZJPkqNlEOzP0aaIG137KO7AdisPLgGufllc/c2HZQ3QNJGzrtx83LSri5uoaAbBPPnoPwH1Wyf/zgZfiYuyfhZYr10+IXP/GrQSPH+6NpswkjyOo/qtdcY7B4iA2WOrq3xBdTUkJ8Gx24CDkIslj5X/nRKw8SGzhS6Q4z2Cw81ksAPVuhWvOP91DxZjOYdDv9QgoMM7TsUu1ya8U7KzwHVr2+oNfVRwxUsfzCx1RU4Wg7i/XVN34Bp+Ulh8tvoU3w/FGnfRPmSg7G0CM8Ja0Zbdqb5k2Pm86pZYvFQFrPgtfE8D/UtxNmtXAHqeVJygDnzQZQk0L3rX6KQ4VFmdm5N/NR9q19neEulfHA2wXkZiOTd3O9hf4INi92/CskTsQ4eKXRvlG08vU2fQBXQJPDRBjWtaKa0AAdABQCURAhCEAhCEAhCEHhCQmwjXbgH1AP5pwhBBYzsphJtZMNE49coaT65aT3gvBoMKz4eHibEyySGirJ5k7kqQQgEIQgFiWrJCBjjOFRyCnNB9lS+Od2cEtlgyH93b6LYSEHO/Hu62Zlljc46jQ/0VJxfCJ4Ds5vk4Ef2K68dGDuFGcR7PwzAh7Gn2CDlNnE3tNPaU/g4ix3OluPjndNC+zESw9NCPoVrvjXdZiYz4WF3mz+iBtwuLM8HcDX+y3B3ZcIpr8S4av8Mf8AwB8Tvc17NCoHY7sdinhkRjdEPvyOFEC9aB3PRb1wmHbGxrGCmtAa0dANkCoXqEIBCEIBCEIBCEIBCEIBCEIBCEIBCEIBCEIBCEIBYloQhABoGyyQhAIQhAIQhAIQhB//2Q=="/>
          <p:cNvSpPr>
            <a:spLocks noChangeAspect="1" noChangeArrowheads="1"/>
          </p:cNvSpPr>
          <p:nvPr/>
        </p:nvSpPr>
        <p:spPr bwMode="auto">
          <a:xfrm>
            <a:off x="14922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5443" y="1456703"/>
            <a:ext cx="2716696" cy="25327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30217" y="5441045"/>
            <a:ext cx="82596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Franklin Gothic Medium" panose="020B0603020102020204" pitchFamily="34" charset="0"/>
              </a:rPr>
              <a:t>Ideal for lobbies or general areas like a lunchroom, copy room, etc… that need very basic calling capabilities, similar to a single-line analog phone  </a:t>
            </a:r>
          </a:p>
        </p:txBody>
      </p:sp>
    </p:spTree>
    <p:extLst>
      <p:ext uri="{BB962C8B-B14F-4D97-AF65-F5344CB8AC3E}">
        <p14:creationId xmlns:p14="http://schemas.microsoft.com/office/powerpoint/2010/main" val="1748880190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14300"/>
            <a:ext cx="10515600" cy="45720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2-Line IP Phone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sz="half" idx="4294967295"/>
          </p:nvPr>
        </p:nvSpPr>
        <p:spPr>
          <a:xfrm>
            <a:off x="0" y="555625"/>
            <a:ext cx="5314950" cy="55292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49A6DD"/>
                </a:solidFill>
              </a:rPr>
              <a:t>8811 IP Phone </a:t>
            </a:r>
          </a:p>
          <a:p>
            <a:pPr marL="0" indent="0">
              <a:buNone/>
            </a:pPr>
            <a:endParaRPr lang="en-US" sz="1800" dirty="0">
              <a:solidFill>
                <a:srgbClr val="49A6DD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$17.75 per month</a:t>
            </a:r>
          </a:p>
          <a:p>
            <a:pPr marL="293688" lvl="1" indent="0">
              <a:buNone/>
            </a:pPr>
            <a:r>
              <a:rPr lang="en-US" sz="1600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Includes line, license, VM (if applicable) and device cost</a:t>
            </a:r>
            <a:r>
              <a:rPr lang="en-US" sz="1600" dirty="0">
                <a:latin typeface="Franklin Gothic Medium" panose="020B0603020102020204" pitchFamily="34" charset="0"/>
              </a:rPr>
              <a:t> </a:t>
            </a:r>
            <a:endParaRPr lang="en-US" sz="1600" dirty="0">
              <a:solidFill>
                <a:srgbClr val="FF0000"/>
              </a:solidFill>
              <a:latin typeface="Franklin Gothic Medium" panose="020B0603020102020204" pitchFamily="34" charset="0"/>
            </a:endParaRPr>
          </a:p>
          <a:p>
            <a:r>
              <a:rPr lang="en-US" sz="2000" dirty="0"/>
              <a:t>2-button phone with 5” 800x480 greyscale display</a:t>
            </a:r>
          </a:p>
          <a:p>
            <a:r>
              <a:rPr lang="en-US" sz="2000" dirty="0"/>
              <a:t>Call waiting on each line (manage multiple calls on a single button)</a:t>
            </a:r>
          </a:p>
          <a:p>
            <a:r>
              <a:rPr lang="en-US" sz="2000" dirty="0"/>
              <a:t>Standard and advanced calling features (Conference, transfer, forward calls, etc.)</a:t>
            </a:r>
          </a:p>
          <a:p>
            <a:r>
              <a:rPr lang="en-US" sz="2000" dirty="0"/>
              <a:t>Gigabit Ethernet port for PC</a:t>
            </a:r>
          </a:p>
          <a:p>
            <a:r>
              <a:rPr lang="en-US" sz="2000" dirty="0"/>
              <a:t>Full duplex speakerphone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</p:txBody>
      </p:sp>
      <p:sp>
        <p:nvSpPr>
          <p:cNvPr id="4" name="AutoShape 2" descr="data:image/jpeg;base64,/9j/4AAQSkZJRgABAQAAAQABAAD/2wCEAAkGBxQTEhUTExQVExUXFxYYFhcXFxUVGRkXFxQWFxcVFxYYHCggGBonHBYXITEhJSkrLy4uFx8zODMsNygtLisBCgoKDQ0OFA0PFTAZFBwrKywrLCwrKywsLDcrKzc3KywrKzcrLCwrKysrLCsrKyssKysrKysrKysrKysrKysrK//AABEIALMAwAMBIgACEQEDEQH/xAAcAAABBAMBAAAAAAAAAAAAAAAAAwQFBgIHCAH/xAA8EAABBAAEAwYDBQcEAwEAAAABAAIDEQQSITEFQVEGByJhcYETMpEUQqGxwVJikqLR4fAjM3KCFVNjCP/EABcBAQEBAQAAAAAAAAAAAAAAAAABAgP/xAAcEQEBAAMAAwEAAAAAAAAAAAAAAQIRMRMhQQP/2gAMAwEAAhEDEQA/AN4oQhAIQhAIQhAIQhAIQhAWoPtV2mhwMXxJTZN5GD5nEdOg6nkn3GuJMw0L5pDTWCz5nk0eZOi5o7U9oJMbO6aTno1vJjeTQgsvGe9LGzE/DcIG8msFn3cdT+CjcP2+x7Tf2mQ+tH8wqqAlWtRW0uz/AHuSAhuKjD2/ts8Lh5luxW2+G4+OeNssTg9jhYI/zQrlpsS2b3G8Ud8SbDk2wgPA6EaH6gj6IjcSEIQCEIQCEIQCEIQCEIQCEIQCEIQCEIQC8K9Vb7fdoxgcI+UEfEPgiHV5Gh9BqfZBq7vm7V/Gm+yRn/TiJz1s6Stb9Aa9SVrZgRmLiSSSSbN72d06ihQYMYnsGHTjDYO0pj5hE3zRTHiEuXwt1JV17quLYfCPlfM/LljvaybI0aOZ9FrgyG75nn0ScUjrNGr8Pr1P+c0HV/BuPYfFNDoJWvHS6cPVp1CkguWcPhWii22kbOaSD62NVZ+F9s8fh9GT/Fb+zMM/826I6AQtW8L73eWKwzmfvxOzj+BwBH1KunCO2ODxOkU7M37Ljkd/C6kE8heL1AIQhAIQhAIQhAIQhAIQhB4Sudu97tL9rxnwmG4oLYOhf9931AHstu95XaUYLBuc01LJccXWyNXD0Gv0XNuEjsoHWFgUzg8Ik8Fh1OQxhotFN53tibZVQxeJzuzOOie9oOIZnZRsFX2iSV1MCBaWezlbv+XmU74fFZvkNB+pTWPC5TluyfmP6BTeBi2QO3ytY3M40Lq0rDK13ykH0/onmAlYCbLbd4WBwBsX4jR/aOl9AvZ+FRSEl0LR/wDTDuyHzJbqDqfzV05+SS6JRx2QOpA6bkDfl7qVx/ZdhDdCLJBc8W3Stnt05qFHC5AQIsQHnWo52mN2l6ZtQRoddErBxnE4Wi5ksQ3DmH4kfrppzUsamUqQwnEsZhHZYMS8NGwJ+IwjlTTdex0Vo4b3q4hmmJw7ZRzfE7K7+BwIP1ComGxsb/leD5WAf7pwQity8N7f4GXLcvwXO2bKMhvpe34qzxStcA5pDgdiCCD6ELnKWMPsuA10rfRP+yuHezERiCSSK3tzBriGkZgPE0aHfog6BQhCAQhCAQhCAXlr1VDvP7RfY8E8tNSy3HH1sjxO9h+iDTfet2j+2Y0hhuKG42VsTfjd7kD6KCwEKjYG6qewDEVL4GNYcaxmRnmU4hNBVPtHjbcRyCCGxctnfdP+F4hrASTryAUO3U2n2FiQSGGbZulMQMoJngoU+Y/QmjQIBNEgE7AnYFB6yKvlOXboRpqND5pTDlzCCBt+yS3p906chz/NDHXsfon3D8EZXZW3ZIAA5kpGMpL04j4ow6O05eIVyqrPr1SrIgP9tzoxd00+E6AVVEbClH43DmM5XV8xb/2F2P5SkmQ18pLfTT8Nldud/KdlSuL4Xh5vnjbZ5t8B+rVDY7hpgLPhzOIc6vhvpxDeZzDkB5J5Fi5G7hr/AOQ/qCknFz5DI4VpTG3dDmT5kqLhMpffCgVt7C4K5ojWrnh3oG2R+Sq+GhzvDeu/oN1tDsHgbc+UjRoyN9Tq76AAe5Udl3QhCqBCEIBCEIPCude97tB9qxpY03HBcbehdfjP1AHst09vOPfY8HJKDTyMkf8Azdsfbf2XL7tT1QLYUKewIUNhWqaw+gRTrFz5WE9AqLjZMxVk7R4nK0M9yqsNSg9iYpbARWmMDFP4OGggcsj8NdRSSY2ZjXMa4PY+swPhOm21i/Ok5jJIJDXFouyBY8IBP0BH1Cya4HY2gSwUWUHMRZNnoNgACfzWUMRkikkbM1hY8NbEXPD3ZvvNAoBo1tLNnY1w+IQAQaJ+W+YJ5FKcU4Vhm26Mve06NBNBziNsoNEa/QK6Zt+EsPO6QMc/Zo06ku+8RyNae5TlpTaRhyEAjNloHYXX5JKHiTI4Xxy4d4lcTlkqwNqIcLIqidN712Ua1IkQV6mXDpHFtuvc5b0Jb1r1T6KLOQ3qdfQblBLcFgIaX1bnUGjrroPcrdHCcAIYmRjXKNT1cdXO9ytedkWMOKja7Zvyit3gaA+1n1pbPCiPUIQqBCF4Sg9TfGYxkTDJI9sbGi3OcQAB6lUjtZ3oYfDWzD1ipujT/ptN145BY35Bab492imx0w+0yfFIz2xvhZG0EEFoGjvUoLJ3u9q2YyWNkLs0MbSQ4aBznbkeVAAe614zUpTGy5neaxiCKf4RqlsI3XyGqjcMKTzHTfDgJ5u0HogrnGcX8SQn/KTSJqwcbKc4dloH2Ag5qajj0rqm2EhoJeWfLpuR/gQJtimYwsjkth3a4UdRVZhyqtPIJTDxGNridTq4gX00A5nZZumyyGN1Zgasai+n6Je0GOCYJYZZRIyowCWEA5gfloXZs2NtK80hgGMNlrA0g0a6kXp03RPw6N5stp3VvhP1CVEADC1nhsEDnqeZ90DgPG2npos7THAcUZFFIybDFz36skJtrSGkCiOVku9hyCz4e9xaS66vSxRI66+aB80KU4PHQMhG+3p/c0oxjC4ho3JpXrsbwsTYho3jiAe7zP3B9bPsge92eCke+TESRPiY22xF4IMlk5pA06huml9VsYIC9RAi14SqN3hdvRgwIIAJMU8HKNHNj85NdzyCCa7WdrcPgGZpneMglkY+d5HIDl6laR7Ydv8AEYokSOMENtc2CMkOc075pAfF5jQaqtcT4s90jpXPMs7iHGR1+E6hzC06ABWjsR3WT4upZy6CLcFwt7hX3Gnl5lBScPHNiCIoWONjKGMaS5wJsWBv6p7/AOOdhs7JAWyXTwSCW5Ttppuf5VvzizMNwbAuOHY1sjqZGTq58pBDS486AJPoVoTjBI3JJPM7nzJ5k6knzRUaTZtOcO1NY0/w4QSGFjsgJh2pxQLwwbNFe6l8CQxrpDs0aeqp2LlLnWeZJQYwMtTPD4OZTHBRWp7DR0gcN8ITaRrrEzCWUQ3M5uZhOtD1q9lni7LaBAdoRZq66pvLipHMbH8NwDSSANQSQBd3WwOuiBXC4R2bO8tPMBt6nqSeXklOHTRuD3SEF7W/7R3Lud82gciEm17mhsYouoHy1JoC+V6LPikUYkDCBJQaHFwBIcauiPVB5w+c07MbAy0fM3bb9gnQnOUurwggE2DRN0K9ikMSxuXI0hp0ygCxfmByP1WD55XtbHkaA03bT4SeRdetjX6lBIRuB1CVam+FiytDen5pw0EkAbk0gkuExjxSO2Aofqf0W4exXDPg4cFwp8njf5X8rfYUFQOyvCBNPHFVsZT5P+IOgPq5beARHqEIQVfvA7Vjh+FMmhkeS2Ib+KrLiOg/oudcXO+yX3JNKbeTRJJ1a9rh1/orh3t8VM/Evh65YG5RXi1+Zzq6dfQJ93MdnRiMRJi5GgshIDBXhL3a2PIb/wDYIJ7u17s2RBuJxjc0hpzI3DRvPM8c3+R2W1AF6FUO83tJ9iwhyGppbji6jS3Pr90fiQg1f3mdpRiscGsNw4cuYyjo550kf56gAeh6qg8XxWZyUdoExnp2+jvzQJsmUhhJbNBRDoSneAc5putuuyKnu0UuSJkQ3OrlW2tuvUpbG4kyP3sn8uqVwsVnTYaBA9wECkmlJRNoJLET0Q3nRPrrSDLB4lgec7ssjSaDgSw9D5jy21SWBn1cd21rWozE8j1Ou3klOJljHBrHGVoAzZwNHXqBuN+Y3WeJDS0s+XpQ2O40QGIgMjDKWkNacucOANu5a/NsEYLDN0fnL62BoAUeg5pL4krmCOmOaDdhxbZ/ebus8uXJHmAuyXE5QTppf1/BBngOIiCQukac2uV3LW9ejrB6ghHDiXOLtwbs8iSbFdeay4oBHkEdk5LderS6/u6kVvqPJPggzapDhEWpedhoPXmfZR2+g3Og91buzvCPjSxwcibeR+w35vroPdBsDsBwz4cHxXCnzU7zDBeRv4k+6tK8a0DQaAbL1ECEIQcv9tBXE8RYAJlkrUk/OddNr6LbPcZI37A9o+Zsz83uGlp+n5Kkd8XBnR40yAUJqewgVbwKfmd0AA+qi+7rth9gnLyCYZAGzNFnLlJyyC+Ys+oQdIrm7vg7QOk4nKwjwwBsbB0toe4+5I/hC6I4fj45o2yxPa9jhYc02CP85KrduewsGOGYsa2T/wBgFOOlAE8wg5wbimuSIwRkka1vM16dT7K48f7rcTCSWAvHlqfoq1BE6GKRx1kJMbR0rSQ+2yKipZfhvcIzmANAkXdc0nLinu0J+miI656J1Fh2nYoMMK2ttzuf0CmcHHSQgw4CeNQZSzG6As6ac9dgOpNLLiWFDZPgy5cwI+RwdRI2zN2PVJPgBIcCWuGzmmjuCsWYQ3bn5tb2ok+Zv3QKQ4JrSDbnVtZFDz0GvuvIcX8J5c5pO+U0S031I1aa/JYRTN+WS2GzbtduVDY+tp27DvFfDeycOOUNB8d0TRaaI2O6BrBMS50h28RJrLZJvQepvTqnToHSRyPOTIyrDty52gDeZK8ZIJGkHbUEdPdNfsbuT2uHUjX3I3QL8PgYfEAbB2Li4A+V8lIgpthYcgq7J1J6n9EvfRBI8Iit2Y7N29Vtru54XlidiHDxSkZfKNu31Nn6LX/AOEGZ8eHbfi+cj7rd3u9aNe4W7oog1oa0AAAAAbADYBEKIQhAIQhBCdruzkeOw7oX70Sx37Luvp1XOPaLgkuFldHK0h7SaNaHYNLb0Lea6pUT2g7PQYxmSZt18rho5p6goOceznafFYB2bDv8JJtht8T6qyW3ebzFLanB++XDOAGIikhdzLf9Rt89vFXsq12n7qp4iXYcmdnQaPoG/l2d7LX+O4XNES2SNzTr87HNOrvEdavRBvTtB3k4I4SV2GmZJPkqNlEOzP0aaIG137KO7AdisPLgGufllc/c2HZQ3QNJGzrtx83LSri5uoaAbBPPnoPwH1Wyf/zgZfiYuyfhZYr10+IXP/GrQSPH+6NpswkjyOo/qtdcY7B4iA2WOrq3xBdTUkJ8Gx24CDkIslj5X/nRKw8SGzhS6Q4z2Cw81ksAPVuhWvOP91DxZjOYdDv9QgoMM7TsUu1ya8U7KzwHVr2+oNfVRwxUsfzCx1RU4Wg7i/XVN34Bp+Ulh8tvoU3w/FGnfRPmSg7G0CM8Ja0Zbdqb5k2Pm86pZYvFQFrPgtfE8D/UtxNmtXAHqeVJygDnzQZQk0L3rX6KQ4VFmdm5N/NR9q19neEulfHA2wXkZiOTd3O9hf4INi92/CskTsQ4eKXRvlG08vU2fQBXQJPDRBjWtaKa0AAdABQCURAhCEAhCEAhCEHhCQmwjXbgH1AP5pwhBBYzsphJtZMNE49coaT65aT3gvBoMKz4eHibEyySGirJ5k7kqQQgEIQgFiWrJCBjjOFRyCnNB9lS+Od2cEtlgyH93b6LYSEHO/Hu62Zlljc46jQ/0VJxfCJ4Ds5vk4Ef2K68dGDuFGcR7PwzAh7Gn2CDlNnE3tNPaU/g4ix3OluPjndNC+zESw9NCPoVrvjXdZiYz4WF3mz+iBtwuLM8HcDX+y3B3ZcIpr8S4av8Mf8AwB8Tvc17NCoHY7sdinhkRjdEPvyOFEC9aB3PRb1wmHbGxrGCmtAa0dANkCoXqEIBCEIBCEIBCEIBCEIBCEIBCEIBCEIBCEIBCEIBYloQhABoGyyQhAIQhAIQhAIQhB//2Q=="/>
          <p:cNvSpPr>
            <a:spLocks noChangeAspect="1" noChangeArrowheads="1"/>
          </p:cNvSpPr>
          <p:nvPr/>
        </p:nvSpPr>
        <p:spPr bwMode="auto">
          <a:xfrm>
            <a:off x="14922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42235" y="5663633"/>
            <a:ext cx="8340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Franklin Gothic Medium" panose="020B0603020102020204" pitchFamily="34" charset="0"/>
              </a:rPr>
              <a:t>Ideal for most employees and knowledge users, campus based or teleworkers, as users will have excellent voice quality with enhanced call handling features</a:t>
            </a:r>
          </a:p>
        </p:txBody>
      </p:sp>
      <p:pic>
        <p:nvPicPr>
          <p:cNvPr id="9" name="Picture 8" descr="HAQ90631_Master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74251" y="2061714"/>
            <a:ext cx="3590580" cy="2751908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1" name="Flowchart: Alternate Process 10">
            <a:hlinkClick r:id="rId3" action="ppaction://hlinksldjump" tooltip="Click on the TOC button to go back to the Table of Contents"/>
          </p:cNvPr>
          <p:cNvSpPr/>
          <p:nvPr/>
        </p:nvSpPr>
        <p:spPr bwMode="auto">
          <a:xfrm>
            <a:off x="9823174" y="636105"/>
            <a:ext cx="616226" cy="212035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r>
              <a:rPr lang="en-US" sz="900" dirty="0">
                <a:solidFill>
                  <a:schemeClr val="tx1"/>
                </a:solidFill>
                <a:latin typeface="Arial" charset="0"/>
              </a:rPr>
              <a:t>TOC</a:t>
            </a:r>
          </a:p>
        </p:txBody>
      </p:sp>
    </p:spTree>
    <p:extLst>
      <p:ext uri="{BB962C8B-B14F-4D97-AF65-F5344CB8AC3E}">
        <p14:creationId xmlns:p14="http://schemas.microsoft.com/office/powerpoint/2010/main" val="3491709528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14300"/>
            <a:ext cx="10515600" cy="45720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5-Line IP Phone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sz="half" idx="4294967295"/>
          </p:nvPr>
        </p:nvSpPr>
        <p:spPr>
          <a:xfrm>
            <a:off x="0" y="684213"/>
            <a:ext cx="5508625" cy="55292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49A6DD"/>
                </a:solidFill>
              </a:rPr>
              <a:t>8841 IP Phone </a:t>
            </a:r>
          </a:p>
          <a:p>
            <a:pPr marL="0" indent="0">
              <a:buNone/>
            </a:pPr>
            <a:endParaRPr lang="en-US" sz="2000" dirty="0">
              <a:solidFill>
                <a:srgbClr val="49A6DD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$18.68 per month</a:t>
            </a:r>
          </a:p>
          <a:p>
            <a:pPr marL="293688" lvl="1" indent="0">
              <a:buNone/>
            </a:pPr>
            <a:r>
              <a:rPr lang="en-US" sz="1600" dirty="0">
                <a:solidFill>
                  <a:srgbClr val="FF0000"/>
                </a:solidFill>
              </a:rPr>
              <a:t>Includes line, license, VM (if applicable) and device cost</a:t>
            </a:r>
            <a:r>
              <a:rPr lang="en-US" sz="1600" dirty="0"/>
              <a:t>  </a:t>
            </a:r>
            <a:endParaRPr lang="en-US" sz="1600" dirty="0">
              <a:solidFill>
                <a:srgbClr val="FF0000"/>
              </a:solidFill>
            </a:endParaRPr>
          </a:p>
          <a:p>
            <a:r>
              <a:rPr lang="en-US" sz="2000" dirty="0"/>
              <a:t>5-line button phone with 5” 800x480 color display</a:t>
            </a:r>
          </a:p>
          <a:p>
            <a:r>
              <a:rPr lang="en-US" sz="2000" dirty="0"/>
              <a:t>Call waiting on each line (manage multiple calls on a single button)</a:t>
            </a:r>
          </a:p>
          <a:p>
            <a:r>
              <a:rPr lang="en-US" sz="2000" dirty="0"/>
              <a:t>Standard and advanced calling features (Conference, transfer, forward calls, </a:t>
            </a:r>
            <a:r>
              <a:rPr lang="en-US" sz="2000" dirty="0" err="1"/>
              <a:t>etc</a:t>
            </a:r>
            <a:r>
              <a:rPr lang="en-US" sz="2000" dirty="0"/>
              <a:t>)</a:t>
            </a:r>
          </a:p>
          <a:p>
            <a:r>
              <a:rPr lang="en-US" sz="2000" dirty="0"/>
              <a:t>Gigabit Ethernet port for PC</a:t>
            </a:r>
          </a:p>
          <a:p>
            <a:r>
              <a:rPr lang="en-US" sz="2000" dirty="0"/>
              <a:t>Full duplex speakerphone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</p:txBody>
      </p:sp>
      <p:sp>
        <p:nvSpPr>
          <p:cNvPr id="4" name="AutoShape 2" descr="data:image/jpeg;base64,/9j/4AAQSkZJRgABAQAAAQABAAD/2wCEAAkGBxQTEhUTExQVExUXFxYYFhcXFxUVGRkXFxQWFxcVFxYYHCggGBonHBYXITEhJSkrLy4uFx8zODMsNygtLisBCgoKDQ0OFA0PFTAZFBwrKywrLCwrKywsLDcrKzc3KywrKzcrLCwrKysrLCsrKyssKysrKysrKysrKysrKysrK//AABEIALMAwAMBIgACEQEDEQH/xAAcAAABBAMBAAAAAAAAAAAAAAAAAwQFBgIHCAH/xAA8EAABBAAEAwYDBQcEAwEAAAABAAIDEQQSITEFQVEGByJhcYETMpEUQqGxwVJikqLR4fAjM3KCFVNjCP/EABcBAQEBAQAAAAAAAAAAAAAAAAABAgP/xAAcEQEBAAMAAwEAAAAAAAAAAAAAAQIRMRMhQQP/2gAMAwEAAhEDEQA/AN4oQhAIQhAIQhAIQhAIQhAWoPtV2mhwMXxJTZN5GD5nEdOg6nkn3GuJMw0L5pDTWCz5nk0eZOi5o7U9oJMbO6aTno1vJjeTQgsvGe9LGzE/DcIG8msFn3cdT+CjcP2+x7Tf2mQ+tH8wqqAlWtRW0uz/AHuSAhuKjD2/ts8Lh5luxW2+G4+OeNssTg9jhYI/zQrlpsS2b3G8Ud8SbDk2wgPA6EaH6gj6IjcSEIQCEIQCEIQCEIQCEIQCEIQCEIQCEIQC8K9Vb7fdoxgcI+UEfEPgiHV5Gh9BqfZBq7vm7V/Gm+yRn/TiJz1s6Stb9Aa9SVrZgRmLiSSSSbN72d06ihQYMYnsGHTjDYO0pj5hE3zRTHiEuXwt1JV17quLYfCPlfM/LljvaybI0aOZ9FrgyG75nn0ScUjrNGr8Pr1P+c0HV/BuPYfFNDoJWvHS6cPVp1CkguWcPhWii22kbOaSD62NVZ+F9s8fh9GT/Fb+zMM/826I6AQtW8L73eWKwzmfvxOzj+BwBH1KunCO2ODxOkU7M37Ljkd/C6kE8heL1AIQhAIQhAIQhAIQhAIQhB4Sudu97tL9rxnwmG4oLYOhf9931AHstu95XaUYLBuc01LJccXWyNXD0Gv0XNuEjsoHWFgUzg8Ik8Fh1OQxhotFN53tibZVQxeJzuzOOie9oOIZnZRsFX2iSV1MCBaWezlbv+XmU74fFZvkNB+pTWPC5TluyfmP6BTeBi2QO3ytY3M40Lq0rDK13ykH0/onmAlYCbLbd4WBwBsX4jR/aOl9AvZ+FRSEl0LR/wDTDuyHzJbqDqfzV05+SS6JRx2QOpA6bkDfl7qVx/ZdhDdCLJBc8W3Stnt05qFHC5AQIsQHnWo52mN2l6ZtQRoddErBxnE4Wi5ksQ3DmH4kfrppzUsamUqQwnEsZhHZYMS8NGwJ+IwjlTTdex0Vo4b3q4hmmJw7ZRzfE7K7+BwIP1ComGxsb/leD5WAf7pwQity8N7f4GXLcvwXO2bKMhvpe34qzxStcA5pDgdiCCD6ELnKWMPsuA10rfRP+yuHezERiCSSK3tzBriGkZgPE0aHfog6BQhCAQhCAQhCAXlr1VDvP7RfY8E8tNSy3HH1sjxO9h+iDTfet2j+2Y0hhuKG42VsTfjd7kD6KCwEKjYG6qewDEVL4GNYcaxmRnmU4hNBVPtHjbcRyCCGxctnfdP+F4hrASTryAUO3U2n2FiQSGGbZulMQMoJngoU+Y/QmjQIBNEgE7AnYFB6yKvlOXboRpqND5pTDlzCCBt+yS3p906chz/NDHXsfon3D8EZXZW3ZIAA5kpGMpL04j4ow6O05eIVyqrPr1SrIgP9tzoxd00+E6AVVEbClH43DmM5XV8xb/2F2P5SkmQ18pLfTT8Nldud/KdlSuL4Xh5vnjbZ5t8B+rVDY7hpgLPhzOIc6vhvpxDeZzDkB5J5Fi5G7hr/AOQ/qCknFz5DI4VpTG3dDmT5kqLhMpffCgVt7C4K5ojWrnh3oG2R+Sq+GhzvDeu/oN1tDsHgbc+UjRoyN9Tq76AAe5Udl3QhCqBCEIBCEIPCude97tB9qxpY03HBcbehdfjP1AHst09vOPfY8HJKDTyMkf8Azdsfbf2XL7tT1QLYUKewIUNhWqaw+gRTrFz5WE9AqLjZMxVk7R4nK0M9yqsNSg9iYpbARWmMDFP4OGggcsj8NdRSSY2ZjXMa4PY+swPhOm21i/Ok5jJIJDXFouyBY8IBP0BH1Cya4HY2gSwUWUHMRZNnoNgACfzWUMRkikkbM1hY8NbEXPD3ZvvNAoBo1tLNnY1w+IQAQaJ+W+YJ5FKcU4Vhm26Mve06NBNBziNsoNEa/QK6Zt+EsPO6QMc/Zo06ku+8RyNae5TlpTaRhyEAjNloHYXX5JKHiTI4Xxy4d4lcTlkqwNqIcLIqidN712Ua1IkQV6mXDpHFtuvc5b0Jb1r1T6KLOQ3qdfQblBLcFgIaX1bnUGjrroPcrdHCcAIYmRjXKNT1cdXO9ytedkWMOKja7Zvyit3gaA+1n1pbPCiPUIQqBCF4Sg9TfGYxkTDJI9sbGi3OcQAB6lUjtZ3oYfDWzD1ipujT/ptN145BY35Bab492imx0w+0yfFIz2xvhZG0EEFoGjvUoLJ3u9q2YyWNkLs0MbSQ4aBznbkeVAAe614zUpTGy5neaxiCKf4RqlsI3XyGqjcMKTzHTfDgJ5u0HogrnGcX8SQn/KTSJqwcbKc4dloH2Ag5qajj0rqm2EhoJeWfLpuR/gQJtimYwsjkth3a4UdRVZhyqtPIJTDxGNridTq4gX00A5nZZumyyGN1Zgasai+n6Je0GOCYJYZZRIyowCWEA5gfloXZs2NtK80hgGMNlrA0g0a6kXp03RPw6N5stp3VvhP1CVEADC1nhsEDnqeZ90DgPG2npos7THAcUZFFIybDFz36skJtrSGkCiOVku9hyCz4e9xaS66vSxRI66+aB80KU4PHQMhG+3p/c0oxjC4ho3JpXrsbwsTYho3jiAe7zP3B9bPsge92eCke+TESRPiY22xF4IMlk5pA06huml9VsYIC9RAi14SqN3hdvRgwIIAJMU8HKNHNj85NdzyCCa7WdrcPgGZpneMglkY+d5HIDl6laR7Ydv8AEYokSOMENtc2CMkOc075pAfF5jQaqtcT4s90jpXPMs7iHGR1+E6hzC06ABWjsR3WT4upZy6CLcFwt7hX3Gnl5lBScPHNiCIoWONjKGMaS5wJsWBv6p7/AOOdhs7JAWyXTwSCW5Ttppuf5VvzizMNwbAuOHY1sjqZGTq58pBDS486AJPoVoTjBI3JJPM7nzJ5k6knzRUaTZtOcO1NY0/w4QSGFjsgJh2pxQLwwbNFe6l8CQxrpDs0aeqp2LlLnWeZJQYwMtTPD4OZTHBRWp7DR0gcN8ITaRrrEzCWUQ3M5uZhOtD1q9lni7LaBAdoRZq66pvLipHMbH8NwDSSANQSQBd3WwOuiBXC4R2bO8tPMBt6nqSeXklOHTRuD3SEF7W/7R3Lud82gciEm17mhsYouoHy1JoC+V6LPikUYkDCBJQaHFwBIcauiPVB5w+c07MbAy0fM3bb9gnQnOUurwggE2DRN0K9ikMSxuXI0hp0ygCxfmByP1WD55XtbHkaA03bT4SeRdetjX6lBIRuB1CVam+FiytDen5pw0EkAbk0gkuExjxSO2Aofqf0W4exXDPg4cFwp8njf5X8rfYUFQOyvCBNPHFVsZT5P+IOgPq5beARHqEIQVfvA7Vjh+FMmhkeS2Ib+KrLiOg/oudcXO+yX3JNKbeTRJJ1a9rh1/orh3t8VM/Evh65YG5RXi1+Zzq6dfQJ93MdnRiMRJi5GgshIDBXhL3a2PIb/wDYIJ7u17s2RBuJxjc0hpzI3DRvPM8c3+R2W1AF6FUO83tJ9iwhyGppbji6jS3Pr90fiQg1f3mdpRiscGsNw4cuYyjo550kf56gAeh6qg8XxWZyUdoExnp2+jvzQJsmUhhJbNBRDoSneAc5putuuyKnu0UuSJkQ3OrlW2tuvUpbG4kyP3sn8uqVwsVnTYaBA9wECkmlJRNoJLET0Q3nRPrrSDLB4lgec7ssjSaDgSw9D5jy21SWBn1cd21rWozE8j1Ou3klOJljHBrHGVoAzZwNHXqBuN+Y3WeJDS0s+XpQ2O40QGIgMjDKWkNacucOANu5a/NsEYLDN0fnL62BoAUeg5pL4krmCOmOaDdhxbZ/ebus8uXJHmAuyXE5QTppf1/BBngOIiCQukac2uV3LW9ejrB6ghHDiXOLtwbs8iSbFdeay4oBHkEdk5LderS6/u6kVvqPJPggzapDhEWpedhoPXmfZR2+g3Og91buzvCPjSxwcibeR+w35vroPdBsDsBwz4cHxXCnzU7zDBeRv4k+6tK8a0DQaAbL1ECEIQcv9tBXE8RYAJlkrUk/OddNr6LbPcZI37A9o+Zsz83uGlp+n5Kkd8XBnR40yAUJqewgVbwKfmd0AA+qi+7rth9gnLyCYZAGzNFnLlJyyC+Ys+oQdIrm7vg7QOk4nKwjwwBsbB0toe4+5I/hC6I4fj45o2yxPa9jhYc02CP85KrduewsGOGYsa2T/wBgFOOlAE8wg5wbimuSIwRkka1vM16dT7K48f7rcTCSWAvHlqfoq1BE6GKRx1kJMbR0rSQ+2yKipZfhvcIzmANAkXdc0nLinu0J+miI656J1Fh2nYoMMK2ttzuf0CmcHHSQgw4CeNQZSzG6As6ac9dgOpNLLiWFDZPgy5cwI+RwdRI2zN2PVJPgBIcCWuGzmmjuCsWYQ3bn5tb2ok+Zv3QKQ4JrSDbnVtZFDz0GvuvIcX8J5c5pO+U0S031I1aa/JYRTN+WS2GzbtduVDY+tp27DvFfDeycOOUNB8d0TRaaI2O6BrBMS50h28RJrLZJvQepvTqnToHSRyPOTIyrDty52gDeZK8ZIJGkHbUEdPdNfsbuT2uHUjX3I3QL8PgYfEAbB2Li4A+V8lIgpthYcgq7J1J6n9EvfRBI8Iit2Y7N29Vtru54XlidiHDxSkZfKNu31Nn6LX/AOEGZ8eHbfi+cj7rd3u9aNe4W7oog1oa0AAAAAbADYBEKIQhAIQhBCdruzkeOw7oX70Sx37Luvp1XOPaLgkuFldHK0h7SaNaHYNLb0Lea6pUT2g7PQYxmSZt18rho5p6goOceznafFYB2bDv8JJtht8T6qyW3ebzFLanB++XDOAGIikhdzLf9Rt89vFXsq12n7qp4iXYcmdnQaPoG/l2d7LX+O4XNES2SNzTr87HNOrvEdavRBvTtB3k4I4SV2GmZJPkqNlEOzP0aaIG137KO7AdisPLgGufllc/c2HZQ3QNJGzrtx83LSri5uoaAbBPPnoPwH1Wyf/zgZfiYuyfhZYr10+IXP/GrQSPH+6NpswkjyOo/qtdcY7B4iA2WOrq3xBdTUkJ8Gx24CDkIslj5X/nRKw8SGzhS6Q4z2Cw81ksAPVuhWvOP91DxZjOYdDv9QgoMM7TsUu1ya8U7KzwHVr2+oNfVRwxUsfzCx1RU4Wg7i/XVN34Bp+Ulh8tvoU3w/FGnfRPmSg7G0CM8Ja0Zbdqb5k2Pm86pZYvFQFrPgtfE8D/UtxNmtXAHqeVJygDnzQZQk0L3rX6KQ4VFmdm5N/NR9q19neEulfHA2wXkZiOTd3O9hf4INi92/CskTsQ4eKXRvlG08vU2fQBXQJPDRBjWtaKa0AAdABQCURAhCEAhCEAhCEHhCQmwjXbgH1AP5pwhBBYzsphJtZMNE49coaT65aT3gvBoMKz4eHibEyySGirJ5k7kqQQgEIQgFiWrJCBjjOFRyCnNB9lS+Od2cEtlgyH93b6LYSEHO/Hu62Zlljc46jQ/0VJxfCJ4Ds5vk4Ef2K68dGDuFGcR7PwzAh7Gn2CDlNnE3tNPaU/g4ix3OluPjndNC+zESw9NCPoVrvjXdZiYz4WF3mz+iBtwuLM8HcDX+y3B3ZcIpr8S4av8Mf8AwB8Tvc17NCoHY7sdinhkRjdEPvyOFEC9aB3PRb1wmHbGxrGCmtAa0dANkCoXqEIBCEIBCEIBCEIBCEIBCEIBCEIBCEIBCEIBCEIBYloQhABoGyyQhAIQhAIQhAIQhB//2Q=="/>
          <p:cNvSpPr>
            <a:spLocks noChangeAspect="1" noChangeArrowheads="1"/>
          </p:cNvSpPr>
          <p:nvPr/>
        </p:nvSpPr>
        <p:spPr bwMode="auto">
          <a:xfrm>
            <a:off x="14922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888439" y="5617562"/>
            <a:ext cx="7823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Franklin Gothic Medium" panose="020B0603020102020204" pitchFamily="34" charset="0"/>
              </a:rPr>
              <a:t>Ideal for areas and employees who need a few more line buttons, a color display for enhanced call handling and call coverage</a:t>
            </a:r>
          </a:p>
        </p:txBody>
      </p:sp>
      <p:pic>
        <p:nvPicPr>
          <p:cNvPr id="11" name="Picture 10" descr="HAQ90634_Master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" t="5423" r="3396"/>
          <a:stretch/>
        </p:blipFill>
        <p:spPr>
          <a:xfrm>
            <a:off x="6959129" y="2189026"/>
            <a:ext cx="3278478" cy="2518896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060983852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14300"/>
            <a:ext cx="10515600" cy="45720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Multi-Line with Key Expansion Module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sz="half" idx="4294967295"/>
          </p:nvPr>
        </p:nvSpPr>
        <p:spPr>
          <a:xfrm>
            <a:off x="0" y="665163"/>
            <a:ext cx="6035675" cy="55276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49A6DD"/>
                </a:solidFill>
              </a:rPr>
              <a:t>8851 IP Phone with Key Expansion Module</a:t>
            </a:r>
            <a:endParaRPr lang="en-US" sz="1800" dirty="0">
              <a:solidFill>
                <a:srgbClr val="49A6DD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49A6DD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$24.13 per month</a:t>
            </a:r>
          </a:p>
          <a:p>
            <a:pPr marL="293688" lvl="1" indent="0">
              <a:buNone/>
            </a:pPr>
            <a:r>
              <a:rPr lang="en-US" sz="1600" dirty="0">
                <a:solidFill>
                  <a:srgbClr val="FF0000"/>
                </a:solidFill>
              </a:rPr>
              <a:t>Includes line, license, VM (if applicable) and device cost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</a:p>
          <a:p>
            <a:r>
              <a:rPr lang="en-US" sz="2000" dirty="0"/>
              <a:t>5-button phone with 5” 800x480 color display with same standard features as other IP Phones</a:t>
            </a:r>
          </a:p>
          <a:p>
            <a:r>
              <a:rPr lang="en-US" sz="2000" dirty="0"/>
              <a:t>Up to 72 additional line or button appearances</a:t>
            </a:r>
          </a:p>
          <a:p>
            <a:r>
              <a:rPr lang="en-US" sz="2000" dirty="0"/>
              <a:t>USB charging port for smartphones</a:t>
            </a:r>
          </a:p>
          <a:p>
            <a:r>
              <a:rPr lang="en-US" sz="2000" dirty="0"/>
              <a:t>Superior voice quality with Full duplex speakerphone</a:t>
            </a:r>
          </a:p>
          <a:p>
            <a:r>
              <a:rPr lang="en-US" sz="2000" dirty="0"/>
              <a:t>A 2</a:t>
            </a:r>
            <a:r>
              <a:rPr lang="en-US" sz="2000" baseline="30000" dirty="0"/>
              <a:t>nd</a:t>
            </a:r>
            <a:r>
              <a:rPr lang="en-US" sz="2000" dirty="0"/>
              <a:t> KEM 8800 can be added for an additional cost of </a:t>
            </a:r>
            <a:r>
              <a:rPr lang="en-US" sz="2000" dirty="0">
                <a:solidFill>
                  <a:srgbClr val="FF0000"/>
                </a:solidFill>
              </a:rPr>
              <a:t>$5.50 per month</a:t>
            </a:r>
            <a:endParaRPr lang="en-US" sz="1800" dirty="0"/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</p:txBody>
      </p:sp>
      <p:sp>
        <p:nvSpPr>
          <p:cNvPr id="4" name="AutoShape 2" descr="data:image/jpeg;base64,/9j/4AAQSkZJRgABAQAAAQABAAD/2wCEAAkGBxQTEhUTExQVExUXFxYYFhcXFxUVGRkXFxQWFxcVFxYYHCggGBonHBYXITEhJSkrLy4uFx8zODMsNygtLisBCgoKDQ0OFA0PFTAZFBwrKywrLCwrKywsLDcrKzc3KywrKzcrLCwrKysrLCsrKyssKysrKysrKysrKysrKysrK//AABEIALMAwAMBIgACEQEDEQH/xAAcAAABBAMBAAAAAAAAAAAAAAAAAwQFBgIHCAH/xAA8EAABBAAEAwYDBQcEAwEAAAABAAIDEQQSITEFQVEGByJhcYETMpEUQqGxwVJikqLR4fAjM3KCFVNjCP/EABcBAQEBAQAAAAAAAAAAAAAAAAABAgP/xAAcEQEBAAMAAwEAAAAAAAAAAAAAAQIRMRMhQQP/2gAMAwEAAhEDEQA/AN4oQhAIQhAIQhAIQhAIQhAWoPtV2mhwMXxJTZN5GD5nEdOg6nkn3GuJMw0L5pDTWCz5nk0eZOi5o7U9oJMbO6aTno1vJjeTQgsvGe9LGzE/DcIG8msFn3cdT+CjcP2+x7Tf2mQ+tH8wqqAlWtRW0uz/AHuSAhuKjD2/ts8Lh5luxW2+G4+OeNssTg9jhYI/zQrlpsS2b3G8Ud8SbDk2wgPA6EaH6gj6IjcSEIQCEIQCEIQCEIQCEIQCEIQCEIQCEIQC8K9Vb7fdoxgcI+UEfEPgiHV5Gh9BqfZBq7vm7V/Gm+yRn/TiJz1s6Stb9Aa9SVrZgRmLiSSSSbN72d06ihQYMYnsGHTjDYO0pj5hE3zRTHiEuXwt1JV17quLYfCPlfM/LljvaybI0aOZ9FrgyG75nn0ScUjrNGr8Pr1P+c0HV/BuPYfFNDoJWvHS6cPVp1CkguWcPhWii22kbOaSD62NVZ+F9s8fh9GT/Fb+zMM/826I6AQtW8L73eWKwzmfvxOzj+BwBH1KunCO2ODxOkU7M37Ljkd/C6kE8heL1AIQhAIQhAIQhAIQhAIQhB4Sudu97tL9rxnwmG4oLYOhf9931AHstu95XaUYLBuc01LJccXWyNXD0Gv0XNuEjsoHWFgUzg8Ik8Fh1OQxhotFN53tibZVQxeJzuzOOie9oOIZnZRsFX2iSV1MCBaWezlbv+XmU74fFZvkNB+pTWPC5TluyfmP6BTeBi2QO3ytY3M40Lq0rDK13ykH0/onmAlYCbLbd4WBwBsX4jR/aOl9AvZ+FRSEl0LR/wDTDuyHzJbqDqfzV05+SS6JRx2QOpA6bkDfl7qVx/ZdhDdCLJBc8W3Stnt05qFHC5AQIsQHnWo52mN2l6ZtQRoddErBxnE4Wi5ksQ3DmH4kfrppzUsamUqQwnEsZhHZYMS8NGwJ+IwjlTTdex0Vo4b3q4hmmJw7ZRzfE7K7+BwIP1ComGxsb/leD5WAf7pwQity8N7f4GXLcvwXO2bKMhvpe34qzxStcA5pDgdiCCD6ELnKWMPsuA10rfRP+yuHezERiCSSK3tzBriGkZgPE0aHfog6BQhCAQhCAQhCAXlr1VDvP7RfY8E8tNSy3HH1sjxO9h+iDTfet2j+2Y0hhuKG42VsTfjd7kD6KCwEKjYG6qewDEVL4GNYcaxmRnmU4hNBVPtHjbcRyCCGxctnfdP+F4hrASTryAUO3U2n2FiQSGGbZulMQMoJngoU+Y/QmjQIBNEgE7AnYFB6yKvlOXboRpqND5pTDlzCCBt+yS3p906chz/NDHXsfon3D8EZXZW3ZIAA5kpGMpL04j4ow6O05eIVyqrPr1SrIgP9tzoxd00+E6AVVEbClH43DmM5XV8xb/2F2P5SkmQ18pLfTT8Nldud/KdlSuL4Xh5vnjbZ5t8B+rVDY7hpgLPhzOIc6vhvpxDeZzDkB5J5Fi5G7hr/AOQ/qCknFz5DI4VpTG3dDmT5kqLhMpffCgVt7C4K5ojWrnh3oG2R+Sq+GhzvDeu/oN1tDsHgbc+UjRoyN9Tq76AAe5Udl3QhCqBCEIBCEIPCude97tB9qxpY03HBcbehdfjP1AHst09vOPfY8HJKDTyMkf8Azdsfbf2XL7tT1QLYUKewIUNhWqaw+gRTrFz5WE9AqLjZMxVk7R4nK0M9yqsNSg9iYpbARWmMDFP4OGggcsj8NdRSSY2ZjXMa4PY+swPhOm21i/Ok5jJIJDXFouyBY8IBP0BH1Cya4HY2gSwUWUHMRZNnoNgACfzWUMRkikkbM1hY8NbEXPD3ZvvNAoBo1tLNnY1w+IQAQaJ+W+YJ5FKcU4Vhm26Mve06NBNBziNsoNEa/QK6Zt+EsPO6QMc/Zo06ku+8RyNae5TlpTaRhyEAjNloHYXX5JKHiTI4Xxy4d4lcTlkqwNqIcLIqidN712Ua1IkQV6mXDpHFtuvc5b0Jb1r1T6KLOQ3qdfQblBLcFgIaX1bnUGjrroPcrdHCcAIYmRjXKNT1cdXO9ytedkWMOKja7Zvyit3gaA+1n1pbPCiPUIQqBCF4Sg9TfGYxkTDJI9sbGi3OcQAB6lUjtZ3oYfDWzD1ipujT/ptN145BY35Bab492imx0w+0yfFIz2xvhZG0EEFoGjvUoLJ3u9q2YyWNkLs0MbSQ4aBznbkeVAAe614zUpTGy5neaxiCKf4RqlsI3XyGqjcMKTzHTfDgJ5u0HogrnGcX8SQn/KTSJqwcbKc4dloH2Ag5qajj0rqm2EhoJeWfLpuR/gQJtimYwsjkth3a4UdRVZhyqtPIJTDxGNridTq4gX00A5nZZumyyGN1Zgasai+n6Je0GOCYJYZZRIyowCWEA5gfloXZs2NtK80hgGMNlrA0g0a6kXp03RPw6N5stp3VvhP1CVEADC1nhsEDnqeZ90DgPG2npos7THAcUZFFIybDFz36skJtrSGkCiOVku9hyCz4e9xaS66vSxRI66+aB80KU4PHQMhG+3p/c0oxjC4ho3JpXrsbwsTYho3jiAe7zP3B9bPsge92eCke+TESRPiY22xF4IMlk5pA06huml9VsYIC9RAi14SqN3hdvRgwIIAJMU8HKNHNj85NdzyCCa7WdrcPgGZpneMglkY+d5HIDl6laR7Ydv8AEYokSOMENtc2CMkOc075pAfF5jQaqtcT4s90jpXPMs7iHGR1+E6hzC06ABWjsR3WT4upZy6CLcFwt7hX3Gnl5lBScPHNiCIoWONjKGMaS5wJsWBv6p7/AOOdhs7JAWyXTwSCW5Ttppuf5VvzizMNwbAuOHY1sjqZGTq58pBDS486AJPoVoTjBI3JJPM7nzJ5k6knzRUaTZtOcO1NY0/w4QSGFjsgJh2pxQLwwbNFe6l8CQxrpDs0aeqp2LlLnWeZJQYwMtTPD4OZTHBRWp7DR0gcN8ITaRrrEzCWUQ3M5uZhOtD1q9lni7LaBAdoRZq66pvLipHMbH8NwDSSANQSQBd3WwOuiBXC4R2bO8tPMBt6nqSeXklOHTRuD3SEF7W/7R3Lud82gciEm17mhsYouoHy1JoC+V6LPikUYkDCBJQaHFwBIcauiPVB5w+c07MbAy0fM3bb9gnQnOUurwggE2DRN0K9ikMSxuXI0hp0ygCxfmByP1WD55XtbHkaA03bT4SeRdetjX6lBIRuB1CVam+FiytDen5pw0EkAbk0gkuExjxSO2Aofqf0W4exXDPg4cFwp8njf5X8rfYUFQOyvCBNPHFVsZT5P+IOgPq5beARHqEIQVfvA7Vjh+FMmhkeS2Ib+KrLiOg/oudcXO+yX3JNKbeTRJJ1a9rh1/orh3t8VM/Evh65YG5RXi1+Zzq6dfQJ93MdnRiMRJi5GgshIDBXhL3a2PIb/wDYIJ7u17s2RBuJxjc0hpzI3DRvPM8c3+R2W1AF6FUO83tJ9iwhyGppbji6jS3Pr90fiQg1f3mdpRiscGsNw4cuYyjo550kf56gAeh6qg8XxWZyUdoExnp2+jvzQJsmUhhJbNBRDoSneAc5putuuyKnu0UuSJkQ3OrlW2tuvUpbG4kyP3sn8uqVwsVnTYaBA9wECkmlJRNoJLET0Q3nRPrrSDLB4lgec7ssjSaDgSw9D5jy21SWBn1cd21rWozE8j1Ou3klOJljHBrHGVoAzZwNHXqBuN+Y3WeJDS0s+XpQ2O40QGIgMjDKWkNacucOANu5a/NsEYLDN0fnL62BoAUeg5pL4krmCOmOaDdhxbZ/ebus8uXJHmAuyXE5QTppf1/BBngOIiCQukac2uV3LW9ejrB6ghHDiXOLtwbs8iSbFdeay4oBHkEdk5LderS6/u6kVvqPJPggzapDhEWpedhoPXmfZR2+g3Og91buzvCPjSxwcibeR+w35vroPdBsDsBwz4cHxXCnzU7zDBeRv4k+6tK8a0DQaAbL1ECEIQcv9tBXE8RYAJlkrUk/OddNr6LbPcZI37A9o+Zsz83uGlp+n5Kkd8XBnR40yAUJqewgVbwKfmd0AA+qi+7rth9gnLyCYZAGzNFnLlJyyC+Ys+oQdIrm7vg7QOk4nKwjwwBsbB0toe4+5I/hC6I4fj45o2yxPa9jhYc02CP85KrduewsGOGYsa2T/wBgFOOlAE8wg5wbimuSIwRkka1vM16dT7K48f7rcTCSWAvHlqfoq1BE6GKRx1kJMbR0rSQ+2yKipZfhvcIzmANAkXdc0nLinu0J+miI656J1Fh2nYoMMK2ttzuf0CmcHHSQgw4CeNQZSzG6As6ac9dgOpNLLiWFDZPgy5cwI+RwdRI2zN2PVJPgBIcCWuGzmmjuCsWYQ3bn5tb2ok+Zv3QKQ4JrSDbnVtZFDz0GvuvIcX8J5c5pO+U0S031I1aa/JYRTN+WS2GzbtduVDY+tp27DvFfDeycOOUNB8d0TRaaI2O6BrBMS50h28RJrLZJvQepvTqnToHSRyPOTIyrDty52gDeZK8ZIJGkHbUEdPdNfsbuT2uHUjX3I3QL8PgYfEAbB2Li4A+V8lIgpthYcgq7J1J6n9EvfRBI8Iit2Y7N29Vtru54XlidiHDxSkZfKNu31Nn6LX/AOEGZ8eHbfi+cj7rd3u9aNe4W7oog1oa0AAAAAbADYBEKIQhAIQhBCdruzkeOw7oX70Sx37Luvp1XOPaLgkuFldHK0h7SaNaHYNLb0Lea6pUT2g7PQYxmSZt18rho5p6goOceznafFYB2bDv8JJtht8T6qyW3ebzFLanB++XDOAGIikhdzLf9Rt89vFXsq12n7qp4iXYcmdnQaPoG/l2d7LX+O4XNES2SNzTr87HNOrvEdavRBvTtB3k4I4SV2GmZJPkqNlEOzP0aaIG137KO7AdisPLgGufllc/c2HZQ3QNJGzrtx83LSri5uoaAbBPPnoPwH1Wyf/zgZfiYuyfhZYr10+IXP/GrQSPH+6NpswkjyOo/qtdcY7B4iA2WOrq3xBdTUkJ8Gx24CDkIslj5X/nRKw8SGzhS6Q4z2Cw81ksAPVuhWvOP91DxZjOYdDv9QgoMM7TsUu1ya8U7KzwHVr2+oNfVRwxUsfzCx1RU4Wg7i/XVN34Bp+Ulh8tvoU3w/FGnfRPmSg7G0CM8Ja0Zbdqb5k2Pm86pZYvFQFrPgtfE8D/UtxNmtXAHqeVJygDnzQZQk0L3rX6KQ4VFmdm5N/NR9q19neEulfHA2wXkZiOTd3O9hf4INi92/CskTsQ4eKXRvlG08vU2fQBXQJPDRBjWtaKa0AAdABQCURAhCEAhCEAhCEHhCQmwjXbgH1AP5pwhBBYzsphJtZMNE49coaT65aT3gvBoMKz4eHibEyySGirJ5k7kqQQgEIQgFiWrJCBjjOFRyCnNB9lS+Od2cEtlgyH93b6LYSEHO/Hu62Zlljc46jQ/0VJxfCJ4Ds5vk4Ef2K68dGDuFGcR7PwzAh7Gn2CDlNnE3tNPaU/g4ix3OluPjndNC+zESw9NCPoVrvjXdZiYz4WF3mz+iBtwuLM8HcDX+y3B3ZcIpr8S4av8Mf8AwB8Tvc17NCoHY7sdinhkRjdEPvyOFEC9aB3PRb1wmHbGxrGCmtAa0dANkCoXqEIBCEIBCEIBCEIBCEIBCEIBCEIBCEIBCEIBCEIBYloQhABoGyyQhAIQhAIQhAIQhB//2Q=="/>
          <p:cNvSpPr>
            <a:spLocks noChangeAspect="1" noChangeArrowheads="1"/>
          </p:cNvSpPr>
          <p:nvPr/>
        </p:nvSpPr>
        <p:spPr bwMode="auto">
          <a:xfrm>
            <a:off x="14922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94071" y="5313159"/>
            <a:ext cx="61936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Franklin Gothic Medium" panose="020B0603020102020204" pitchFamily="34" charset="0"/>
              </a:rPr>
              <a:t>Ideal for heavy call coverage areas, or administrative staff where you are sharing lines between staff and managers or handling calls for multiple people</a:t>
            </a:r>
          </a:p>
        </p:txBody>
      </p:sp>
      <p:pic>
        <p:nvPicPr>
          <p:cNvPr id="13" name="Picture 12" descr="HAQ90559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3" t="30658" r="32379" b="28094"/>
          <a:stretch/>
        </p:blipFill>
        <p:spPr>
          <a:xfrm>
            <a:off x="7387590" y="1489093"/>
            <a:ext cx="3386097" cy="182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HAQ90559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1" t="30658" r="32379" b="28094"/>
          <a:stretch/>
        </p:blipFill>
        <p:spPr>
          <a:xfrm>
            <a:off x="8755427" y="3315892"/>
            <a:ext cx="1047251" cy="18268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4E7900D5-60A4-46A4-A74D-9C4315105C25}"/>
              </a:ext>
            </a:extLst>
          </p:cNvPr>
          <p:cNvSpPr/>
          <p:nvPr/>
        </p:nvSpPr>
        <p:spPr>
          <a:xfrm>
            <a:off x="7512490" y="4247281"/>
            <a:ext cx="978408" cy="3278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115572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14300"/>
            <a:ext cx="10515600" cy="45720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Video Phone</a:t>
            </a:r>
          </a:p>
        </p:txBody>
      </p:sp>
      <p:sp>
        <p:nvSpPr>
          <p:cNvPr id="4" name="AutoShape 2" descr="data:image/jpeg;base64,/9j/4AAQSkZJRgABAQAAAQABAAD/2wCEAAkGBxQTEhUTExQVExUXFxYYFhcXFxUVGRkXFxQWFxcVFxYYHCggGBonHBYXITEhJSkrLy4uFx8zODMsNygtLisBCgoKDQ0OFA0PFTAZFBwrKywrLCwrKywsLDcrKzc3KywrKzcrLCwrKysrLCsrKyssKysrKysrKysrKysrKysrK//AABEIALMAwAMBIgACEQEDEQH/xAAcAAABBAMBAAAAAAAAAAAAAAAAAwQFBgIHCAH/xAA8EAABBAAEAwYDBQcEAwEAAAABAAIDEQQSITEFQVEGByJhcYETMpEUQqGxwVJikqLR4fAjM3KCFVNjCP/EABcBAQEBAQAAAAAAAAAAAAAAAAABAgP/xAAcEQEBAAMAAwEAAAAAAAAAAAAAAQIRMRMhQQP/2gAMAwEAAhEDEQA/AN4oQhAIQhAIQhAIQhAIQhAWoPtV2mhwMXxJTZN5GD5nEdOg6nkn3GuJMw0L5pDTWCz5nk0eZOi5o7U9oJMbO6aTno1vJjeTQgsvGe9LGzE/DcIG8msFn3cdT+CjcP2+x7Tf2mQ+tH8wqqAlWtRW0uz/AHuSAhuKjD2/ts8Lh5luxW2+G4+OeNssTg9jhYI/zQrlpsS2b3G8Ud8SbDk2wgPA6EaH6gj6IjcSEIQCEIQCEIQCEIQCEIQCEIQCEIQCEIQC8K9Vb7fdoxgcI+UEfEPgiHV5Gh9BqfZBq7vm7V/Gm+yRn/TiJz1s6Stb9Aa9SVrZgRmLiSSSSbN72d06ihQYMYnsGHTjDYO0pj5hE3zRTHiEuXwt1JV17quLYfCPlfM/LljvaybI0aOZ9FrgyG75nn0ScUjrNGr8Pr1P+c0HV/BuPYfFNDoJWvHS6cPVp1CkguWcPhWii22kbOaSD62NVZ+F9s8fh9GT/Fb+zMM/826I6AQtW8L73eWKwzmfvxOzj+BwBH1KunCO2ODxOkU7M37Ljkd/C6kE8heL1AIQhAIQhAIQhAIQhAIQhB4Sudu97tL9rxnwmG4oLYOhf9931AHstu95XaUYLBuc01LJccXWyNXD0Gv0XNuEjsoHWFgUzg8Ik8Fh1OQxhotFN53tibZVQxeJzuzOOie9oOIZnZRsFX2iSV1MCBaWezlbv+XmU74fFZvkNB+pTWPC5TluyfmP6BTeBi2QO3ytY3M40Lq0rDK13ykH0/onmAlYCbLbd4WBwBsX4jR/aOl9AvZ+FRSEl0LR/wDTDuyHzJbqDqfzV05+SS6JRx2QOpA6bkDfl7qVx/ZdhDdCLJBc8W3Stnt05qFHC5AQIsQHnWo52mN2l6ZtQRoddErBxnE4Wi5ksQ3DmH4kfrppzUsamUqQwnEsZhHZYMS8NGwJ+IwjlTTdex0Vo4b3q4hmmJw7ZRzfE7K7+BwIP1ComGxsb/leD5WAf7pwQity8N7f4GXLcvwXO2bKMhvpe34qzxStcA5pDgdiCCD6ELnKWMPsuA10rfRP+yuHezERiCSSK3tzBriGkZgPE0aHfog6BQhCAQhCAQhCAXlr1VDvP7RfY8E8tNSy3HH1sjxO9h+iDTfet2j+2Y0hhuKG42VsTfjd7kD6KCwEKjYG6qewDEVL4GNYcaxmRnmU4hNBVPtHjbcRyCCGxctnfdP+F4hrASTryAUO3U2n2FiQSGGbZulMQMoJngoU+Y/QmjQIBNEgE7AnYFB6yKvlOXboRpqND5pTDlzCCBt+yS3p906chz/NDHXsfon3D8EZXZW3ZIAA5kpGMpL04j4ow6O05eIVyqrPr1SrIgP9tzoxd00+E6AVVEbClH43DmM5XV8xb/2F2P5SkmQ18pLfTT8Nldud/KdlSuL4Xh5vnjbZ5t8B+rVDY7hpgLPhzOIc6vhvpxDeZzDkB5J5Fi5G7hr/AOQ/qCknFz5DI4VpTG3dDmT5kqLhMpffCgVt7C4K5ojWrnh3oG2R+Sq+GhzvDeu/oN1tDsHgbc+UjRoyN9Tq76AAe5Udl3QhCqBCEIBCEIPCude97tB9qxpY03HBcbehdfjP1AHst09vOPfY8HJKDTyMkf8Azdsfbf2XL7tT1QLYUKewIUNhWqaw+gRTrFz5WE9AqLjZMxVk7R4nK0M9yqsNSg9iYpbARWmMDFP4OGggcsj8NdRSSY2ZjXMa4PY+swPhOm21i/Ok5jJIJDXFouyBY8IBP0BH1Cya4HY2gSwUWUHMRZNnoNgACfzWUMRkikkbM1hY8NbEXPD3ZvvNAoBo1tLNnY1w+IQAQaJ+W+YJ5FKcU4Vhm26Mve06NBNBziNsoNEa/QK6Zt+EsPO6QMc/Zo06ku+8RyNae5TlpTaRhyEAjNloHYXX5JKHiTI4Xxy4d4lcTlkqwNqIcLIqidN712Ua1IkQV6mXDpHFtuvc5b0Jb1r1T6KLOQ3qdfQblBLcFgIaX1bnUGjrroPcrdHCcAIYmRjXKNT1cdXO9ytedkWMOKja7Zvyit3gaA+1n1pbPCiPUIQqBCF4Sg9TfGYxkTDJI9sbGi3OcQAB6lUjtZ3oYfDWzD1ipujT/ptN145BY35Bab492imx0w+0yfFIz2xvhZG0EEFoGjvUoLJ3u9q2YyWNkLs0MbSQ4aBznbkeVAAe614zUpTGy5neaxiCKf4RqlsI3XyGqjcMKTzHTfDgJ5u0HogrnGcX8SQn/KTSJqwcbKc4dloH2Ag5qajj0rqm2EhoJeWfLpuR/gQJtimYwsjkth3a4UdRVZhyqtPIJTDxGNridTq4gX00A5nZZumyyGN1Zgasai+n6Je0GOCYJYZZRIyowCWEA5gfloXZs2NtK80hgGMNlrA0g0a6kXp03RPw6N5stp3VvhP1CVEADC1nhsEDnqeZ90DgPG2npos7THAcUZFFIybDFz36skJtrSGkCiOVku9hyCz4e9xaS66vSxRI66+aB80KU4PHQMhG+3p/c0oxjC4ho3JpXrsbwsTYho3jiAe7zP3B9bPsge92eCke+TESRPiY22xF4IMlk5pA06huml9VsYIC9RAi14SqN3hdvRgwIIAJMU8HKNHNj85NdzyCCa7WdrcPgGZpneMglkY+d5HIDl6laR7Ydv8AEYokSOMENtc2CMkOc075pAfF5jQaqtcT4s90jpXPMs7iHGR1+E6hzC06ABWjsR3WT4upZy6CLcFwt7hX3Gnl5lBScPHNiCIoWONjKGMaS5wJsWBv6p7/AOOdhs7JAWyXTwSCW5Ttppuf5VvzizMNwbAuOHY1sjqZGTq58pBDS486AJPoVoTjBI3JJPM7nzJ5k6knzRUaTZtOcO1NY0/w4QSGFjsgJh2pxQLwwbNFe6l8CQxrpDs0aeqp2LlLnWeZJQYwMtTPD4OZTHBRWp7DR0gcN8ITaRrrEzCWUQ3M5uZhOtD1q9lni7LaBAdoRZq66pvLipHMbH8NwDSSANQSQBd3WwOuiBXC4R2bO8tPMBt6nqSeXklOHTRuD3SEF7W/7R3Lud82gciEm17mhsYouoHy1JoC+V6LPikUYkDCBJQaHFwBIcauiPVB5w+c07MbAy0fM3bb9gnQnOUurwggE2DRN0K9ikMSxuXI0hp0ygCxfmByP1WD55XtbHkaA03bT4SeRdetjX6lBIRuB1CVam+FiytDen5pw0EkAbk0gkuExjxSO2Aofqf0W4exXDPg4cFwp8njf5X8rfYUFQOyvCBNPHFVsZT5P+IOgPq5beARHqEIQVfvA7Vjh+FMmhkeS2Ib+KrLiOg/oudcXO+yX3JNKbeTRJJ1a9rh1/orh3t8VM/Evh65YG5RXi1+Zzq6dfQJ93MdnRiMRJi5GgshIDBXhL3a2PIb/wDYIJ7u17s2RBuJxjc0hpzI3DRvPM8c3+R2W1AF6FUO83tJ9iwhyGppbji6jS3Pr90fiQg1f3mdpRiscGsNw4cuYyjo550kf56gAeh6qg8XxWZyUdoExnp2+jvzQJsmUhhJbNBRDoSneAc5putuuyKnu0UuSJkQ3OrlW2tuvUpbG4kyP3sn8uqVwsVnTYaBA9wECkmlJRNoJLET0Q3nRPrrSDLB4lgec7ssjSaDgSw9D5jy21SWBn1cd21rWozE8j1Ou3klOJljHBrHGVoAzZwNHXqBuN+Y3WeJDS0s+XpQ2O40QGIgMjDKWkNacucOANu5a/NsEYLDN0fnL62BoAUeg5pL4krmCOmOaDdhxbZ/ebus8uXJHmAuyXE5QTppf1/BBngOIiCQukac2uV3LW9ejrB6ghHDiXOLtwbs8iSbFdeay4oBHkEdk5LderS6/u6kVvqPJPggzapDhEWpedhoPXmfZR2+g3Og91buzvCPjSxwcibeR+w35vroPdBsDsBwz4cHxXCnzU7zDBeRv4k+6tK8a0DQaAbL1ECEIQcv9tBXE8RYAJlkrUk/OddNr6LbPcZI37A9o+Zsz83uGlp+n5Kkd8XBnR40yAUJqewgVbwKfmd0AA+qi+7rth9gnLyCYZAGzNFnLlJyyC+Ys+oQdIrm7vg7QOk4nKwjwwBsbB0toe4+5I/hC6I4fj45o2yxPa9jhYc02CP85KrduewsGOGYsa2T/wBgFOOlAE8wg5wbimuSIwRkka1vM16dT7K48f7rcTCSWAvHlqfoq1BE6GKRx1kJMbR0rSQ+2yKipZfhvcIzmANAkXdc0nLinu0J+miI656J1Fh2nYoMMK2ttzuf0CmcHHSQgw4CeNQZSzG6As6ac9dgOpNLLiWFDZPgy5cwI+RwdRI2zN2PVJPgBIcCWuGzmmjuCsWYQ3bn5tb2ok+Zv3QKQ4JrSDbnVtZFDz0GvuvIcX8J5c5pO+U0S031I1aa/JYRTN+WS2GzbtduVDY+tp27DvFfDeycOOUNB8d0TRaaI2O6BrBMS50h28RJrLZJvQepvTqnToHSRyPOTIyrDty52gDeZK8ZIJGkHbUEdPdNfsbuT2uHUjX3I3QL8PgYfEAbB2Li4A+V8lIgpthYcgq7J1J6n9EvfRBI8Iit2Y7N29Vtru54XlidiHDxSkZfKNu31Nn6LX/AOEGZ8eHbfi+cj7rd3u9aNe4W7oog1oa0AAAAAbADYBEKIQhAIQhBCdruzkeOw7oX70Sx37Luvp1XOPaLgkuFldHK0h7SaNaHYNLb0Lea6pUT2g7PQYxmSZt18rho5p6goOceznafFYB2bDv8JJtht8T6qyW3ebzFLanB++XDOAGIikhdzLf9Rt89vFXsq12n7qp4iXYcmdnQaPoG/l2d7LX+O4XNES2SNzTr87HNOrvEdavRBvTtB3k4I4SV2GmZJPkqNlEOzP0aaIG137KO7AdisPLgGufllc/c2HZQ3QNJGzrtx83LSri5uoaAbBPPnoPwH1Wyf/zgZfiYuyfhZYr10+IXP/GrQSPH+6NpswkjyOo/qtdcY7B4iA2WOrq3xBdTUkJ8Gx24CDkIslj5X/nRKw8SGzhS6Q4z2Cw81ksAPVuhWvOP91DxZjOYdDv9QgoMM7TsUu1ya8U7KzwHVr2+oNfVRwxUsfzCx1RU4Wg7i/XVN34Bp+Ulh8tvoU3w/FGnfRPmSg7G0CM8Ja0Zbdqb5k2Pm86pZYvFQFrPgtfE8D/UtxNmtXAHqeVJygDnzQZQk0L3rX6KQ4VFmdm5N/NR9q19neEulfHA2wXkZiOTd3O9hf4INi92/CskTsQ4eKXRvlG08vU2fQBXQJPDRBjWtaKa0AAdABQCURAhCEAhCEAhCEHhCQmwjXbgH1AP5pwhBBYzsphJtZMNE49coaT65aT3gvBoMKz4eHibEyySGirJ5k7kqQQgEIQgFiWrJCBjjOFRyCnNB9lS+Od2cEtlgyH93b6LYSEHO/Hu62Zlljc46jQ/0VJxfCJ4Ds5vk4Ef2K68dGDuFGcR7PwzAh7Gn2CDlNnE3tNPaU/g4ix3OluPjndNC+zESw9NCPoVrvjXdZiYz4WF3mz+iBtwuLM8HcDX+y3B3ZcIpr8S4av8Mf8AwB8Tvc17NCoHY7sdinhkRjdEPvyOFEC9aB3PRb1wmHbGxrGCmtAa0dANkCoXqEIBCEIBCEIBCEIBCEIBCEIBCEIBCEIBCEIBCEIBYloQhABoGyyQhAIQhAIQhAIQhB//2Q=="/>
          <p:cNvSpPr>
            <a:spLocks noChangeAspect="1" noChangeArrowheads="1"/>
          </p:cNvSpPr>
          <p:nvPr/>
        </p:nvSpPr>
        <p:spPr bwMode="auto">
          <a:xfrm>
            <a:off x="14922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2107" y="5438739"/>
            <a:ext cx="8187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Franklin Gothic Medium" panose="020B0603020102020204" pitchFamily="34" charset="0"/>
              </a:rPr>
              <a:t>Ideal for executives or managers who want to enhance point to point communications with others in their agency, using video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771062" y="930738"/>
            <a:ext cx="5852160" cy="4071730"/>
          </a:xfrm>
          <a:prstGeom prst="rect">
            <a:avLst/>
          </a:prstGeom>
        </p:spPr>
        <p:txBody>
          <a:bodyPr/>
          <a:lstStyle>
            <a:lvl1pPr marL="282575" indent="-282575" algn="l" rtl="0" eaLnBrk="1" fontAlgn="base" hangingPunct="1">
              <a:spcBef>
                <a:spcPct val="50000"/>
              </a:spcBef>
              <a:spcAft>
                <a:spcPct val="0"/>
              </a:spcAft>
              <a:buBlip>
                <a:blip r:embed="rId2"/>
              </a:buBlip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179388" algn="l" rtl="0" eaLnBrk="1" fontAlgn="base" hangingPunct="1">
              <a:spcBef>
                <a:spcPct val="40000"/>
              </a:spcBef>
              <a:spcAft>
                <a:spcPct val="0"/>
              </a:spcAft>
              <a:buSzPct val="110000"/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914400" indent="-223838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57BE7"/>
              </a:buClr>
              <a:buSzPct val="80000"/>
              <a:buFont typeface="Webdings" pitchFamily="18" charset="2"/>
              <a:buChar char="4"/>
              <a:defRPr sz="1600">
                <a:solidFill>
                  <a:schemeClr val="tx1"/>
                </a:solidFill>
                <a:latin typeface="+mn-lt"/>
              </a:defRPr>
            </a:lvl3pPr>
            <a:lvl4pPr marL="1196975" indent="-168275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1490663" indent="-179388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57BE7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1947863" indent="-179388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57BE7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405063" indent="-179388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57BE7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862263" indent="-179388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57BE7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319463" indent="-179388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57BE7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b="0" kern="0" dirty="0">
                <a:solidFill>
                  <a:srgbClr val="49A6DD"/>
                </a:solidFill>
                <a:latin typeface="Franklin Gothic Medium" panose="020B0603020102020204" pitchFamily="34" charset="0"/>
              </a:rPr>
              <a:t>8945 IP Video Phone</a:t>
            </a:r>
          </a:p>
          <a:p>
            <a:pPr marL="0" indent="0">
              <a:buNone/>
            </a:pPr>
            <a:endParaRPr lang="en-US" sz="1800" b="0" kern="0" dirty="0">
              <a:solidFill>
                <a:srgbClr val="49A6DD"/>
              </a:solidFill>
            </a:endParaRPr>
          </a:p>
          <a:p>
            <a:pPr marL="0" indent="0">
              <a:buNone/>
            </a:pPr>
            <a:r>
              <a:rPr lang="en-US" b="0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$23.11 per month</a:t>
            </a:r>
          </a:p>
          <a:p>
            <a:pPr marL="293688" lvl="1" indent="0">
              <a:buNone/>
            </a:pPr>
            <a:r>
              <a:rPr lang="en-US" sz="1600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Includes line, license, VM (if applicable) and device cost</a:t>
            </a:r>
            <a:r>
              <a:rPr lang="en-US" sz="1600" dirty="0">
                <a:latin typeface="Franklin Gothic Medium" panose="020B0603020102020204" pitchFamily="34" charset="0"/>
              </a:rPr>
              <a:t>  </a:t>
            </a:r>
            <a:endParaRPr lang="en-US" sz="1600" dirty="0">
              <a:solidFill>
                <a:srgbClr val="FF0000"/>
              </a:solidFill>
              <a:latin typeface="Franklin Gothic Medium" panose="020B0603020102020204" pitchFamily="34" charset="0"/>
            </a:endParaRPr>
          </a:p>
          <a:p>
            <a:r>
              <a:rPr lang="en-US" b="0" kern="0" dirty="0">
                <a:latin typeface="Franklin Gothic Medium" panose="020B0603020102020204" pitchFamily="34" charset="0"/>
              </a:rPr>
              <a:t>5” diagonal, VGA, backlit,  anti-glare color display</a:t>
            </a:r>
          </a:p>
          <a:p>
            <a:r>
              <a:rPr lang="en-US" b="0" kern="0" dirty="0">
                <a:latin typeface="Franklin Gothic Medium" panose="020B0603020102020204" pitchFamily="34" charset="0"/>
              </a:rPr>
              <a:t>4 programmable line and feature keys</a:t>
            </a:r>
          </a:p>
          <a:p>
            <a:r>
              <a:rPr lang="en-US" b="0" kern="0" dirty="0">
                <a:latin typeface="Franklin Gothic Medium" panose="020B0603020102020204" pitchFamily="34" charset="0"/>
              </a:rPr>
              <a:t>High definition voice capability</a:t>
            </a:r>
          </a:p>
          <a:p>
            <a:r>
              <a:rPr lang="en-US" b="0" kern="0" dirty="0">
                <a:latin typeface="Franklin Gothic Medium" panose="020B0603020102020204" pitchFamily="34" charset="0"/>
              </a:rPr>
              <a:t>Programmable soft-label keys and 4 fixed keys</a:t>
            </a:r>
          </a:p>
          <a:p>
            <a:r>
              <a:rPr lang="en-US" b="0" kern="0" dirty="0">
                <a:latin typeface="Franklin Gothic Medium" panose="020B0603020102020204" pitchFamily="34" charset="0"/>
              </a:rPr>
              <a:t>Bluetooth for headset</a:t>
            </a:r>
          </a:p>
          <a:p>
            <a:pPr marL="0" indent="0">
              <a:buNone/>
            </a:pPr>
            <a:endParaRPr lang="en-US" sz="1800" b="0" kern="0" dirty="0"/>
          </a:p>
          <a:p>
            <a:endParaRPr lang="en-US" sz="1800" b="0" kern="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l="2593" t="5116" r="15831" b="5538"/>
          <a:stretch/>
        </p:blipFill>
        <p:spPr>
          <a:xfrm>
            <a:off x="6982641" y="1875183"/>
            <a:ext cx="3864003" cy="281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08667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71450"/>
            <a:ext cx="10658475" cy="414338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Conference Phone</a:t>
            </a:r>
          </a:p>
        </p:txBody>
      </p:sp>
      <p:sp>
        <p:nvSpPr>
          <p:cNvPr id="4" name="AutoShape 2" descr="data:image/jpeg;base64,/9j/4AAQSkZJRgABAQAAAQABAAD/2wCEAAkGBxQTEhUTExQVExUXFxYYFhcXFxUVGRkXFxQWFxcVFxYYHCggGBonHBYXITEhJSkrLy4uFx8zODMsNygtLisBCgoKDQ0OFA0PFTAZFBwrKywrLCwrKywsLDcrKzc3KywrKzcrLCwrKysrLCsrKyssKysrKysrKysrKysrKysrK//AABEIALMAwAMBIgACEQEDEQH/xAAcAAABBAMBAAAAAAAAAAAAAAAAAwQFBgIHCAH/xAA8EAABBAAEAwYDBQcEAwEAAAABAAIDEQQSITEFQVEGByJhcYETMpEUQqGxwVJikqLR4fAjM3KCFVNjCP/EABcBAQEBAQAAAAAAAAAAAAAAAAABAgP/xAAcEQEBAAMAAwEAAAAAAAAAAAAAAQIRMRMhQQP/2gAMAwEAAhEDEQA/AN4oQhAIQhAIQhAIQhAIQhAWoPtV2mhwMXxJTZN5GD5nEdOg6nkn3GuJMw0L5pDTWCz5nk0eZOi5o7U9oJMbO6aTno1vJjeTQgsvGe9LGzE/DcIG8msFn3cdT+CjcP2+x7Tf2mQ+tH8wqqAlWtRW0uz/AHuSAhuKjD2/ts8Lh5luxW2+G4+OeNssTg9jhYI/zQrlpsS2b3G8Ud8SbDk2wgPA6EaH6gj6IjcSEIQCEIQCEIQCEIQCEIQCEIQCEIQCEIQC8K9Vb7fdoxgcI+UEfEPgiHV5Gh9BqfZBq7vm7V/Gm+yRn/TiJz1s6Stb9Aa9SVrZgRmLiSSSSbN72d06ihQYMYnsGHTjDYO0pj5hE3zRTHiEuXwt1JV17quLYfCPlfM/LljvaybI0aOZ9FrgyG75nn0ScUjrNGr8Pr1P+c0HV/BuPYfFNDoJWvHS6cPVp1CkguWcPhWii22kbOaSD62NVZ+F9s8fh9GT/Fb+zMM/826I6AQtW8L73eWKwzmfvxOzj+BwBH1KunCO2ODxOkU7M37Ljkd/C6kE8heL1AIQhAIQhAIQhAIQhAIQhB4Sudu97tL9rxnwmG4oLYOhf9931AHstu95XaUYLBuc01LJccXWyNXD0Gv0XNuEjsoHWFgUzg8Ik8Fh1OQxhotFN53tibZVQxeJzuzOOie9oOIZnZRsFX2iSV1MCBaWezlbv+XmU74fFZvkNB+pTWPC5TluyfmP6BTeBi2QO3ytY3M40Lq0rDK13ykH0/onmAlYCbLbd4WBwBsX4jR/aOl9AvZ+FRSEl0LR/wDTDuyHzJbqDqfzV05+SS6JRx2QOpA6bkDfl7qVx/ZdhDdCLJBc8W3Stnt05qFHC5AQIsQHnWo52mN2l6ZtQRoddErBxnE4Wi5ksQ3DmH4kfrppzUsamUqQwnEsZhHZYMS8NGwJ+IwjlTTdex0Vo4b3q4hmmJw7ZRzfE7K7+BwIP1ComGxsb/leD5WAf7pwQity8N7f4GXLcvwXO2bKMhvpe34qzxStcA5pDgdiCCD6ELnKWMPsuA10rfRP+yuHezERiCSSK3tzBriGkZgPE0aHfog6BQhCAQhCAQhCAXlr1VDvP7RfY8E8tNSy3HH1sjxO9h+iDTfet2j+2Y0hhuKG42VsTfjd7kD6KCwEKjYG6qewDEVL4GNYcaxmRnmU4hNBVPtHjbcRyCCGxctnfdP+F4hrASTryAUO3U2n2FiQSGGbZulMQMoJngoU+Y/QmjQIBNEgE7AnYFB6yKvlOXboRpqND5pTDlzCCBt+yS3p906chz/NDHXsfon3D8EZXZW3ZIAA5kpGMpL04j4ow6O05eIVyqrPr1SrIgP9tzoxd00+E6AVVEbClH43DmM5XV8xb/2F2P5SkmQ18pLfTT8Nldud/KdlSuL4Xh5vnjbZ5t8B+rVDY7hpgLPhzOIc6vhvpxDeZzDkB5J5Fi5G7hr/AOQ/qCknFz5DI4VpTG3dDmT5kqLhMpffCgVt7C4K5ojWrnh3oG2R+Sq+GhzvDeu/oN1tDsHgbc+UjRoyN9Tq76AAe5Udl3QhCqBCEIBCEIPCude97tB9qxpY03HBcbehdfjP1AHst09vOPfY8HJKDTyMkf8Azdsfbf2XL7tT1QLYUKewIUNhWqaw+gRTrFz5WE9AqLjZMxVk7R4nK0M9yqsNSg9iYpbARWmMDFP4OGggcsj8NdRSSY2ZjXMa4PY+swPhOm21i/Ok5jJIJDXFouyBY8IBP0BH1Cya4HY2gSwUWUHMRZNnoNgACfzWUMRkikkbM1hY8NbEXPD3ZvvNAoBo1tLNnY1w+IQAQaJ+W+YJ5FKcU4Vhm26Mve06NBNBziNsoNEa/QK6Zt+EsPO6QMc/Zo06ku+8RyNae5TlpTaRhyEAjNloHYXX5JKHiTI4Xxy4d4lcTlkqwNqIcLIqidN712Ua1IkQV6mXDpHFtuvc5b0Jb1r1T6KLOQ3qdfQblBLcFgIaX1bnUGjrroPcrdHCcAIYmRjXKNT1cdXO9ytedkWMOKja7Zvyit3gaA+1n1pbPCiPUIQqBCF4Sg9TfGYxkTDJI9sbGi3OcQAB6lUjtZ3oYfDWzD1ipujT/ptN145BY35Bab492imx0w+0yfFIz2xvhZG0EEFoGjvUoLJ3u9q2YyWNkLs0MbSQ4aBznbkeVAAe614zUpTGy5neaxiCKf4RqlsI3XyGqjcMKTzHTfDgJ5u0HogrnGcX8SQn/KTSJqwcbKc4dloH2Ag5qajj0rqm2EhoJeWfLpuR/gQJtimYwsjkth3a4UdRVZhyqtPIJTDxGNridTq4gX00A5nZZumyyGN1Zgasai+n6Je0GOCYJYZZRIyowCWEA5gfloXZs2NtK80hgGMNlrA0g0a6kXp03RPw6N5stp3VvhP1CVEADC1nhsEDnqeZ90DgPG2npos7THAcUZFFIybDFz36skJtrSGkCiOVku9hyCz4e9xaS66vSxRI66+aB80KU4PHQMhG+3p/c0oxjC4ho3JpXrsbwsTYho3jiAe7zP3B9bPsge92eCke+TESRPiY22xF4IMlk5pA06huml9VsYIC9RAi14SqN3hdvRgwIIAJMU8HKNHNj85NdzyCCa7WdrcPgGZpneMglkY+d5HIDl6laR7Ydv8AEYokSOMENtc2CMkOc075pAfF5jQaqtcT4s90jpXPMs7iHGR1+E6hzC06ABWjsR3WT4upZy6CLcFwt7hX3Gnl5lBScPHNiCIoWONjKGMaS5wJsWBv6p7/AOOdhs7JAWyXTwSCW5Ttppuf5VvzizMNwbAuOHY1sjqZGTq58pBDS486AJPoVoTjBI3JJPM7nzJ5k6knzRUaTZtOcO1NY0/w4QSGFjsgJh2pxQLwwbNFe6l8CQxrpDs0aeqp2LlLnWeZJQYwMtTPD4OZTHBRWp7DR0gcN8ITaRrrEzCWUQ3M5uZhOtD1q9lni7LaBAdoRZq66pvLipHMbH8NwDSSANQSQBd3WwOuiBXC4R2bO8tPMBt6nqSeXklOHTRuD3SEF7W/7R3Lud82gciEm17mhsYouoHy1JoC+V6LPikUYkDCBJQaHFwBIcauiPVB5w+c07MbAy0fM3bb9gnQnOUurwggE2DRN0K9ikMSxuXI0hp0ygCxfmByP1WD55XtbHkaA03bT4SeRdetjX6lBIRuB1CVam+FiytDen5pw0EkAbk0gkuExjxSO2Aofqf0W4exXDPg4cFwp8njf5X8rfYUFQOyvCBNPHFVsZT5P+IOgPq5beARHqEIQVfvA7Vjh+FMmhkeS2Ib+KrLiOg/oudcXO+yX3JNKbeTRJJ1a9rh1/orh3t8VM/Evh65YG5RXi1+Zzq6dfQJ93MdnRiMRJi5GgshIDBXhL3a2PIb/wDYIJ7u17s2RBuJxjc0hpzI3DRvPM8c3+R2W1AF6FUO83tJ9iwhyGppbji6jS3Pr90fiQg1f3mdpRiscGsNw4cuYyjo550kf56gAeh6qg8XxWZyUdoExnp2+jvzQJsmUhhJbNBRDoSneAc5putuuyKnu0UuSJkQ3OrlW2tuvUpbG4kyP3sn8uqVwsVnTYaBA9wECkmlJRNoJLET0Q3nRPrrSDLB4lgec7ssjSaDgSw9D5jy21SWBn1cd21rWozE8j1Ou3klOJljHBrHGVoAzZwNHXqBuN+Y3WeJDS0s+XpQ2O40QGIgMjDKWkNacucOANu5a/NsEYLDN0fnL62BoAUeg5pL4krmCOmOaDdhxbZ/ebus8uXJHmAuyXE5QTppf1/BBngOIiCQukac2uV3LW9ejrB6ghHDiXOLtwbs8iSbFdeay4oBHkEdk5LderS6/u6kVvqPJPggzapDhEWpedhoPXmfZR2+g3Og91buzvCPjSxwcibeR+w35vroPdBsDsBwz4cHxXCnzU7zDBeRv4k+6tK8a0DQaAbL1ECEIQcv9tBXE8RYAJlkrUk/OddNr6LbPcZI37A9o+Zsz83uGlp+n5Kkd8XBnR40yAUJqewgVbwKfmd0AA+qi+7rth9gnLyCYZAGzNFnLlJyyC+Ys+oQdIrm7vg7QOk4nKwjwwBsbB0toe4+5I/hC6I4fj45o2yxPa9jhYc02CP85KrduewsGOGYsa2T/wBgFOOlAE8wg5wbimuSIwRkka1vM16dT7K48f7rcTCSWAvHlqfoq1BE6GKRx1kJMbR0rSQ+2yKipZfhvcIzmANAkXdc0nLinu0J+miI656J1Fh2nYoMMK2ttzuf0CmcHHSQgw4CeNQZSzG6As6ac9dgOpNLLiWFDZPgy5cwI+RwdRI2zN2PVJPgBIcCWuGzmmjuCsWYQ3bn5tb2ok+Zv3QKQ4JrSDbnVtZFDz0GvuvIcX8J5c5pO+U0S031I1aa/JYRTN+WS2GzbtduVDY+tp27DvFfDeycOOUNB8d0TRaaI2O6BrBMS50h28RJrLZJvQepvTqnToHSRyPOTIyrDty52gDeZK8ZIJGkHbUEdPdNfsbuT2uHUjX3I3QL8PgYfEAbB2Li4A+V8lIgpthYcgq7J1J6n9EvfRBI8Iit2Y7N29Vtru54XlidiHDxSkZfKNu31Nn6LX/AOEGZ8eHbfi+cj7rd3u9aNe4W7oog1oa0AAAAAbADYBEKIQhAIQhBCdruzkeOw7oX70Sx37Luvp1XOPaLgkuFldHK0h7SaNaHYNLb0Lea6pUT2g7PQYxmSZt18rho5p6goOceznafFYB2bDv8JJtht8T6qyW3ebzFLanB++XDOAGIikhdzLf9Rt89vFXsq12n7qp4iXYcmdnQaPoG/l2d7LX+O4XNES2SNzTr87HNOrvEdavRBvTtB3k4I4SV2GmZJPkqNlEOzP0aaIG137KO7AdisPLgGufllc/c2HZQ3QNJGzrtx83LSri5uoaAbBPPnoPwH1Wyf/zgZfiYuyfhZYr10+IXP/GrQSPH+6NpswkjyOo/qtdcY7B4iA2WOrq3xBdTUkJ8Gx24CDkIslj5X/nRKw8SGzhS6Q4z2Cw81ksAPVuhWvOP91DxZjOYdDv9QgoMM7TsUu1ya8U7KzwHVr2+oNfVRwxUsfzCx1RU4Wg7i/XVN34Bp+Ulh8tvoU3w/FGnfRPmSg7G0CM8Ja0Zbdqb5k2Pm86pZYvFQFrPgtfE8D/UtxNmtXAHqeVJygDnzQZQk0L3rX6KQ4VFmdm5N/NR9q19neEulfHA2wXkZiOTd3O9hf4INi92/CskTsQ4eKXRvlG08vU2fQBXQJPDRBjWtaKa0AAdABQCURAhCEAhCEAhCEHhCQmwjXbgH1AP5pwhBBYzsphJtZMNE49coaT65aT3gvBoMKz4eHibEyySGirJ5k7kqQQgEIQgFiWrJCBjjOFRyCnNB9lS+Od2cEtlgyH93b6LYSEHO/Hu62Zlljc46jQ/0VJxfCJ4Ds5vk4Ef2K68dGDuFGcR7PwzAh7Gn2CDlNnE3tNPaU/g4ix3OluPjndNC+zESw9NCPoVrvjXdZiYz4WF3mz+iBtwuLM8HcDX+y3B3ZcIpr8S4av8Mf8AwB8Tvc17NCoHY7sdinhkRjdEPvyOFEC9aB3PRb1wmHbGxrGCmtAa0dANkCoXqEIBCEIBCEIBCEIBCEIBCEIBCEIBCEIBCEIBCEIBYloQhABoGyyQhAIQhAIQhAIQhB//2Q=="/>
          <p:cNvSpPr>
            <a:spLocks noChangeAspect="1" noChangeArrowheads="1"/>
          </p:cNvSpPr>
          <p:nvPr/>
        </p:nvSpPr>
        <p:spPr bwMode="auto">
          <a:xfrm>
            <a:off x="14922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882614" y="5769334"/>
            <a:ext cx="8187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Franklin Gothic Medium" panose="020B0603020102020204" pitchFamily="34" charset="0"/>
              </a:rPr>
              <a:t>Ideal for most conference rooms and executive suites where clear audio is desired and extended coverage is needed for conference calls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655899" y="866466"/>
            <a:ext cx="5771701" cy="4876800"/>
          </a:xfrm>
          <a:prstGeom prst="rect">
            <a:avLst/>
          </a:prstGeom>
        </p:spPr>
        <p:txBody>
          <a:bodyPr/>
          <a:lstStyle>
            <a:lvl1pPr marL="282575" indent="-282575" algn="l" rtl="0" eaLnBrk="1" fontAlgn="base" hangingPunct="1">
              <a:spcBef>
                <a:spcPct val="50000"/>
              </a:spcBef>
              <a:spcAft>
                <a:spcPct val="0"/>
              </a:spcAft>
              <a:buBlip>
                <a:blip r:embed="rId2"/>
              </a:buBlip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179388" algn="l" rtl="0" eaLnBrk="1" fontAlgn="base" hangingPunct="1">
              <a:spcBef>
                <a:spcPct val="40000"/>
              </a:spcBef>
              <a:spcAft>
                <a:spcPct val="0"/>
              </a:spcAft>
              <a:buSzPct val="110000"/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914400" indent="-223838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57BE7"/>
              </a:buClr>
              <a:buSzPct val="80000"/>
              <a:buFont typeface="Webdings" pitchFamily="18" charset="2"/>
              <a:buChar char="4"/>
              <a:defRPr sz="1600">
                <a:solidFill>
                  <a:schemeClr val="tx1"/>
                </a:solidFill>
                <a:latin typeface="+mn-lt"/>
              </a:defRPr>
            </a:lvl3pPr>
            <a:lvl4pPr marL="1196975" indent="-168275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1490663" indent="-179388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57BE7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1947863" indent="-179388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57BE7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405063" indent="-179388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57BE7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862263" indent="-179388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57BE7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319463" indent="-179388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57BE7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kern="0" dirty="0">
                <a:solidFill>
                  <a:srgbClr val="49A6DD"/>
                </a:solidFill>
                <a:latin typeface="Franklin Gothic Medium" panose="020B0603020102020204" pitchFamily="34" charset="0"/>
              </a:rPr>
              <a:t>8832IP Conference Phone</a:t>
            </a:r>
          </a:p>
          <a:p>
            <a:pPr marL="0" indent="0">
              <a:buNone/>
            </a:pPr>
            <a:r>
              <a:rPr lang="en-US" b="0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$26.90 per month</a:t>
            </a:r>
          </a:p>
          <a:p>
            <a:pPr marL="293688" lvl="1" indent="0">
              <a:buNone/>
            </a:pPr>
            <a:r>
              <a:rPr lang="en-US" sz="1600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Includes line, license, VM (if applicable) and device cost</a:t>
            </a:r>
            <a:r>
              <a:rPr lang="en-US" sz="1600" dirty="0">
                <a:latin typeface="Franklin Gothic Medium" panose="020B0603020102020204" pitchFamily="34" charset="0"/>
              </a:rPr>
              <a:t> </a:t>
            </a:r>
            <a:endParaRPr lang="en-US" sz="1600" dirty="0">
              <a:solidFill>
                <a:srgbClr val="FF0000"/>
              </a:solidFill>
              <a:latin typeface="Franklin Gothic Medium" panose="020B0603020102020204" pitchFamily="34" charset="0"/>
            </a:endParaRPr>
          </a:p>
          <a:p>
            <a:r>
              <a:rPr lang="en-US" b="0" kern="0" dirty="0">
                <a:latin typeface="Franklin Gothic Medium" panose="020B0603020102020204" pitchFamily="34" charset="0"/>
              </a:rPr>
              <a:t>Expanded room coverage</a:t>
            </a:r>
          </a:p>
          <a:p>
            <a:pPr lvl="1"/>
            <a:r>
              <a:rPr lang="en-US" kern="0" dirty="0">
                <a:latin typeface="Franklin Gothic Medium" panose="020B0603020102020204" pitchFamily="34" charset="0"/>
              </a:rPr>
              <a:t>2 units can be daisy chained together to achieve up to 1500’ </a:t>
            </a:r>
            <a:r>
              <a:rPr lang="en-US" kern="0" dirty="0" err="1">
                <a:latin typeface="Franklin Gothic Medium" panose="020B0603020102020204" pitchFamily="34" charset="0"/>
              </a:rPr>
              <a:t>sq</a:t>
            </a:r>
            <a:r>
              <a:rPr lang="en-US" kern="0" dirty="0">
                <a:latin typeface="Franklin Gothic Medium" panose="020B0603020102020204" pitchFamily="34" charset="0"/>
              </a:rPr>
              <a:t> </a:t>
            </a:r>
            <a:r>
              <a:rPr lang="en-US" kern="0" dirty="0" err="1">
                <a:latin typeface="Franklin Gothic Medium" panose="020B0603020102020204" pitchFamily="34" charset="0"/>
              </a:rPr>
              <a:t>ft</a:t>
            </a:r>
            <a:r>
              <a:rPr lang="en-US" kern="0" dirty="0">
                <a:latin typeface="Franklin Gothic Medium" panose="020B0603020102020204" pitchFamily="34" charset="0"/>
              </a:rPr>
              <a:t> of coverage</a:t>
            </a:r>
          </a:p>
          <a:p>
            <a:r>
              <a:rPr lang="en-US" b="0" kern="0" dirty="0">
                <a:latin typeface="Franklin Gothic Medium" panose="020B0603020102020204" pitchFamily="34" charset="0"/>
              </a:rPr>
              <a:t>Superior hands-free wide-band audio</a:t>
            </a:r>
          </a:p>
          <a:p>
            <a:r>
              <a:rPr lang="en-US" b="0" kern="0" dirty="0">
                <a:latin typeface="Franklin Gothic Medium" panose="020B0603020102020204" pitchFamily="34" charset="0"/>
              </a:rPr>
              <a:t>Wired control for host/chairperson</a:t>
            </a:r>
          </a:p>
          <a:p>
            <a:pPr marL="282575" lvl="1" indent="-282575">
              <a:spcBef>
                <a:spcPct val="50000"/>
              </a:spcBef>
              <a:buSzTx/>
              <a:buBlip>
                <a:blip r:embed="rId2"/>
              </a:buBlip>
            </a:pPr>
            <a:r>
              <a:rPr lang="en-US" sz="2000" kern="0" dirty="0">
                <a:latin typeface="Franklin Gothic Medium" panose="020B0603020102020204" pitchFamily="34" charset="0"/>
              </a:rPr>
              <a:t>1 speaker and 1 microphone come standard</a:t>
            </a:r>
          </a:p>
          <a:p>
            <a:r>
              <a:rPr lang="en-US" b="0" kern="0" dirty="0">
                <a:latin typeface="Franklin Gothic Medium" panose="020B0603020102020204" pitchFamily="34" charset="0"/>
              </a:rPr>
              <a:t>Accessory options:</a:t>
            </a:r>
          </a:p>
          <a:p>
            <a:pPr lvl="1"/>
            <a:r>
              <a:rPr lang="en-US" kern="0" dirty="0">
                <a:latin typeface="Franklin Gothic Medium" panose="020B0603020102020204" pitchFamily="34" charset="0"/>
              </a:rPr>
              <a:t>Wired and Wireless extension microphone</a:t>
            </a:r>
            <a:endParaRPr lang="en-US" sz="1600" kern="0" dirty="0"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endParaRPr lang="en-US" sz="1800" b="0" kern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9D0EBD-3F95-49A4-BE83-75EF913D79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4212" y="783018"/>
            <a:ext cx="3935392" cy="3082506"/>
          </a:xfrm>
          <a:prstGeom prst="rect">
            <a:avLst/>
          </a:prstGeom>
        </p:spPr>
      </p:pic>
      <p:pic>
        <p:nvPicPr>
          <p:cNvPr id="1032" name="Picture 8" descr="Cisco Wireless Mics for 8832 Conference Phone (CP-8832-MIC-WLS=)">
            <a:extLst>
              <a:ext uri="{FF2B5EF4-FFF2-40B4-BE49-F238E27FC236}">
                <a16:creationId xmlns:a16="http://schemas.microsoft.com/office/drawing/2014/main" id="{6F5442BB-2521-4A98-9A8D-AC064511D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0" y="4045309"/>
            <a:ext cx="264795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P-8832-MIC-WLS= Cisco 8832 Wireless Microphone Kit">
            <a:extLst>
              <a:ext uri="{FF2B5EF4-FFF2-40B4-BE49-F238E27FC236}">
                <a16:creationId xmlns:a16="http://schemas.microsoft.com/office/drawing/2014/main" id="{0D16C3D5-521C-489A-9E38-8BB2BE017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02" y="4062754"/>
            <a:ext cx="3152775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062483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71450"/>
            <a:ext cx="10658475" cy="414338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Analog Adapter</a:t>
            </a:r>
          </a:p>
        </p:txBody>
      </p:sp>
      <p:sp>
        <p:nvSpPr>
          <p:cNvPr id="4" name="AutoShape 2" descr="data:image/jpeg;base64,/9j/4AAQSkZJRgABAQAAAQABAAD/2wCEAAkGBxQTEhUTExQVExUXFxYYFhcXFxUVGRkXFxQWFxcVFxYYHCggGBonHBYXITEhJSkrLy4uFx8zODMsNygtLisBCgoKDQ0OFA0PFTAZFBwrKywrLCwrKywsLDcrKzc3KywrKzcrLCwrKysrLCsrKyssKysrKysrKysrKysrKysrK//AABEIALMAwAMBIgACEQEDEQH/xAAcAAABBAMBAAAAAAAAAAAAAAAAAwQFBgIHCAH/xAA8EAABBAAEAwYDBQcEAwEAAAABAAIDEQQSITEFQVEGByJhcYETMpEUQqGxwVJikqLR4fAjM3KCFVNjCP/EABcBAQEBAQAAAAAAAAAAAAAAAAABAgP/xAAcEQEBAAMAAwEAAAAAAAAAAAAAAQIRMRMhQQP/2gAMAwEAAhEDEQA/AN4oQhAIQhAIQhAIQhAIQhAWoPtV2mhwMXxJTZN5GD5nEdOg6nkn3GuJMw0L5pDTWCz5nk0eZOi5o7U9oJMbO6aTno1vJjeTQgsvGe9LGzE/DcIG8msFn3cdT+CjcP2+x7Tf2mQ+tH8wqqAlWtRW0uz/AHuSAhuKjD2/ts8Lh5luxW2+G4+OeNssTg9jhYI/zQrlpsS2b3G8Ud8SbDk2wgPA6EaH6gj6IjcSEIQCEIQCEIQCEIQCEIQCEIQCEIQCEIQC8K9Vb7fdoxgcI+UEfEPgiHV5Gh9BqfZBq7vm7V/Gm+yRn/TiJz1s6Stb9Aa9SVrZgRmLiSSSSbN72d06ihQYMYnsGHTjDYO0pj5hE3zRTHiEuXwt1JV17quLYfCPlfM/LljvaybI0aOZ9FrgyG75nn0ScUjrNGr8Pr1P+c0HV/BuPYfFNDoJWvHS6cPVp1CkguWcPhWii22kbOaSD62NVZ+F9s8fh9GT/Fb+zMM/826I6AQtW8L73eWKwzmfvxOzj+BwBH1KunCO2ODxOkU7M37Ljkd/C6kE8heL1AIQhAIQhAIQhAIQhAIQhB4Sudu97tL9rxnwmG4oLYOhf9931AHstu95XaUYLBuc01LJccXWyNXD0Gv0XNuEjsoHWFgUzg8Ik8Fh1OQxhotFN53tibZVQxeJzuzOOie9oOIZnZRsFX2iSV1MCBaWezlbv+XmU74fFZvkNB+pTWPC5TluyfmP6BTeBi2QO3ytY3M40Lq0rDK13ykH0/onmAlYCbLbd4WBwBsX4jR/aOl9AvZ+FRSEl0LR/wDTDuyHzJbqDqfzV05+SS6JRx2QOpA6bkDfl7qVx/ZdhDdCLJBc8W3Stnt05qFHC5AQIsQHnWo52mN2l6ZtQRoddErBxnE4Wi5ksQ3DmH4kfrppzUsamUqQwnEsZhHZYMS8NGwJ+IwjlTTdex0Vo4b3q4hmmJw7ZRzfE7K7+BwIP1ComGxsb/leD5WAf7pwQity8N7f4GXLcvwXO2bKMhvpe34qzxStcA5pDgdiCCD6ELnKWMPsuA10rfRP+yuHezERiCSSK3tzBriGkZgPE0aHfog6BQhCAQhCAQhCAXlr1VDvP7RfY8E8tNSy3HH1sjxO9h+iDTfet2j+2Y0hhuKG42VsTfjd7kD6KCwEKjYG6qewDEVL4GNYcaxmRnmU4hNBVPtHjbcRyCCGxctnfdP+F4hrASTryAUO3U2n2FiQSGGbZulMQMoJngoU+Y/QmjQIBNEgE7AnYFB6yKvlOXboRpqND5pTDlzCCBt+yS3p906chz/NDHXsfon3D8EZXZW3ZIAA5kpGMpL04j4ow6O05eIVyqrPr1SrIgP9tzoxd00+E6AVVEbClH43DmM5XV8xb/2F2P5SkmQ18pLfTT8Nldud/KdlSuL4Xh5vnjbZ5t8B+rVDY7hpgLPhzOIc6vhvpxDeZzDkB5J5Fi5G7hr/AOQ/qCknFz5DI4VpTG3dDmT5kqLhMpffCgVt7C4K5ojWrnh3oG2R+Sq+GhzvDeu/oN1tDsHgbc+UjRoyN9Tq76AAe5Udl3QhCqBCEIBCEIPCude97tB9qxpY03HBcbehdfjP1AHst09vOPfY8HJKDTyMkf8Azdsfbf2XL7tT1QLYUKewIUNhWqaw+gRTrFz5WE9AqLjZMxVk7R4nK0M9yqsNSg9iYpbARWmMDFP4OGggcsj8NdRSSY2ZjXMa4PY+swPhOm21i/Ok5jJIJDXFouyBY8IBP0BH1Cya4HY2gSwUWUHMRZNnoNgACfzWUMRkikkbM1hY8NbEXPD3ZvvNAoBo1tLNnY1w+IQAQaJ+W+YJ5FKcU4Vhm26Mve06NBNBziNsoNEa/QK6Zt+EsPO6QMc/Zo06ku+8RyNae5TlpTaRhyEAjNloHYXX5JKHiTI4Xxy4d4lcTlkqwNqIcLIqidN712Ua1IkQV6mXDpHFtuvc5b0Jb1r1T6KLOQ3qdfQblBLcFgIaX1bnUGjrroPcrdHCcAIYmRjXKNT1cdXO9ytedkWMOKja7Zvyit3gaA+1n1pbPCiPUIQqBCF4Sg9TfGYxkTDJI9sbGi3OcQAB6lUjtZ3oYfDWzD1ipujT/ptN145BY35Bab492imx0w+0yfFIz2xvhZG0EEFoGjvUoLJ3u9q2YyWNkLs0MbSQ4aBznbkeVAAe614zUpTGy5neaxiCKf4RqlsI3XyGqjcMKTzHTfDgJ5u0HogrnGcX8SQn/KTSJqwcbKc4dloH2Ag5qajj0rqm2EhoJeWfLpuR/gQJtimYwsjkth3a4UdRVZhyqtPIJTDxGNridTq4gX00A5nZZumyyGN1Zgasai+n6Je0GOCYJYZZRIyowCWEA5gfloXZs2NtK80hgGMNlrA0g0a6kXp03RPw6N5stp3VvhP1CVEADC1nhsEDnqeZ90DgPG2npos7THAcUZFFIybDFz36skJtrSGkCiOVku9hyCz4e9xaS66vSxRI66+aB80KU4PHQMhG+3p/c0oxjC4ho3JpXrsbwsTYho3jiAe7zP3B9bPsge92eCke+TESRPiY22xF4IMlk5pA06huml9VsYIC9RAi14SqN3hdvRgwIIAJMU8HKNHNj85NdzyCCa7WdrcPgGZpneMglkY+d5HIDl6laR7Ydv8AEYokSOMENtc2CMkOc075pAfF5jQaqtcT4s90jpXPMs7iHGR1+E6hzC06ABWjsR3WT4upZy6CLcFwt7hX3Gnl5lBScPHNiCIoWONjKGMaS5wJsWBv6p7/AOOdhs7JAWyXTwSCW5Ttppuf5VvzizMNwbAuOHY1sjqZGTq58pBDS486AJPoVoTjBI3JJPM7nzJ5k6knzRUaTZtOcO1NY0/w4QSGFjsgJh2pxQLwwbNFe6l8CQxrpDs0aeqp2LlLnWeZJQYwMtTPD4OZTHBRWp7DR0gcN8ITaRrrEzCWUQ3M5uZhOtD1q9lni7LaBAdoRZq66pvLipHMbH8NwDSSANQSQBd3WwOuiBXC4R2bO8tPMBt6nqSeXklOHTRuD3SEF7W/7R3Lud82gciEm17mhsYouoHy1JoC+V6LPikUYkDCBJQaHFwBIcauiPVB5w+c07MbAy0fM3bb9gnQnOUurwggE2DRN0K9ikMSxuXI0hp0ygCxfmByP1WD55XtbHkaA03bT4SeRdetjX6lBIRuB1CVam+FiytDen5pw0EkAbk0gkuExjxSO2Aofqf0W4exXDPg4cFwp8njf5X8rfYUFQOyvCBNPHFVsZT5P+IOgPq5beARHqEIQVfvA7Vjh+FMmhkeS2Ib+KrLiOg/oudcXO+yX3JNKbeTRJJ1a9rh1/orh3t8VM/Evh65YG5RXi1+Zzq6dfQJ93MdnRiMRJi5GgshIDBXhL3a2PIb/wDYIJ7u17s2RBuJxjc0hpzI3DRvPM8c3+R2W1AF6FUO83tJ9iwhyGppbji6jS3Pr90fiQg1f3mdpRiscGsNw4cuYyjo550kf56gAeh6qg8XxWZyUdoExnp2+jvzQJsmUhhJbNBRDoSneAc5putuuyKnu0UuSJkQ3OrlW2tuvUpbG4kyP3sn8uqVwsVnTYaBA9wECkmlJRNoJLET0Q3nRPrrSDLB4lgec7ssjSaDgSw9D5jy21SWBn1cd21rWozE8j1Ou3klOJljHBrHGVoAzZwNHXqBuN+Y3WeJDS0s+XpQ2O40QGIgMjDKWkNacucOANu5a/NsEYLDN0fnL62BoAUeg5pL4krmCOmOaDdhxbZ/ebus8uXJHmAuyXE5QTppf1/BBngOIiCQukac2uV3LW9ejrB6ghHDiXOLtwbs8iSbFdeay4oBHkEdk5LderS6/u6kVvqPJPggzapDhEWpedhoPXmfZR2+g3Og91buzvCPjSxwcibeR+w35vroPdBsDsBwz4cHxXCnzU7zDBeRv4k+6tK8a0DQaAbL1ECEIQcv9tBXE8RYAJlkrUk/OddNr6LbPcZI37A9o+Zsz83uGlp+n5Kkd8XBnR40yAUJqewgVbwKfmd0AA+qi+7rth9gnLyCYZAGzNFnLlJyyC+Ys+oQdIrm7vg7QOk4nKwjwwBsbB0toe4+5I/hC6I4fj45o2yxPa9jhYc02CP85KrduewsGOGYsa2T/wBgFOOlAE8wg5wbimuSIwRkka1vM16dT7K48f7rcTCSWAvHlqfoq1BE6GKRx1kJMbR0rSQ+2yKipZfhvcIzmANAkXdc0nLinu0J+miI656J1Fh2nYoMMK2ttzuf0CmcHHSQgw4CeNQZSzG6As6ac9dgOpNLLiWFDZPgy5cwI+RwdRI2zN2PVJPgBIcCWuGzmmjuCsWYQ3bn5tb2ok+Zv3QKQ4JrSDbnVtZFDz0GvuvIcX8J5c5pO+U0S031I1aa/JYRTN+WS2GzbtduVDY+tp27DvFfDeycOOUNB8d0TRaaI2O6BrBMS50h28RJrLZJvQepvTqnToHSRyPOTIyrDty52gDeZK8ZIJGkHbUEdPdNfsbuT2uHUjX3I3QL8PgYfEAbB2Li4A+V8lIgpthYcgq7J1J6n9EvfRBI8Iit2Y7N29Vtru54XlidiHDxSkZfKNu31Nn6LX/AOEGZ8eHbfi+cj7rd3u9aNe4W7oog1oa0AAAAAbADYBEKIQhAIQhBCdruzkeOw7oX70Sx37Luvp1XOPaLgkuFldHK0h7SaNaHYNLb0Lea6pUT2g7PQYxmSZt18rho5p6goOceznafFYB2bDv8JJtht8T6qyW3ebzFLanB++XDOAGIikhdzLf9Rt89vFXsq12n7qp4iXYcmdnQaPoG/l2d7LX+O4XNES2SNzTr87HNOrvEdavRBvTtB3k4I4SV2GmZJPkqNlEOzP0aaIG137KO7AdisPLgGufllc/c2HZQ3QNJGzrtx83LSri5uoaAbBPPnoPwH1Wyf/zgZfiYuyfhZYr10+IXP/GrQSPH+6NpswkjyOo/qtdcY7B4iA2WOrq3xBdTUkJ8Gx24CDkIslj5X/nRKw8SGzhS6Q4z2Cw81ksAPVuhWvOP91DxZjOYdDv9QgoMM7TsUu1ya8U7KzwHVr2+oNfVRwxUsfzCx1RU4Wg7i/XVN34Bp+Ulh8tvoU3w/FGnfRPmSg7G0CM8Ja0Zbdqb5k2Pm86pZYvFQFrPgtfE8D/UtxNmtXAHqeVJygDnzQZQk0L3rX6KQ4VFmdm5N/NR9q19neEulfHA2wXkZiOTd3O9hf4INi92/CskTsQ4eKXRvlG08vU2fQBXQJPDRBjWtaKa0AAdABQCURAhCEAhCEAhCEHhCQmwjXbgH1AP5pwhBBYzsphJtZMNE49coaT65aT3gvBoMKz4eHibEyySGirJ5k7kqQQgEIQgFiWrJCBjjOFRyCnNB9lS+Od2cEtlgyH93b6LYSEHO/Hu62Zlljc46jQ/0VJxfCJ4Ds5vk4Ef2K68dGDuFGcR7PwzAh7Gn2CDlNnE3tNPaU/g4ix3OluPjndNC+zESw9NCPoVrvjXdZiYz4WF3mz+iBtwuLM8HcDX+y3B3ZcIpr8S4av8Mf8AwB8Tvc17NCoHY7sdinhkRjdEPvyOFEC9aB3PRb1wmHbGxrGCmtAa0dANkCoXqEIBCEIBCEIBCEIBCEIBCEIBCEIBCEIBCEIBCEIBYloQhABoGyyQhAIQhAIQhAIQhB//2Q=="/>
          <p:cNvSpPr>
            <a:spLocks noChangeAspect="1" noChangeArrowheads="1"/>
          </p:cNvSpPr>
          <p:nvPr/>
        </p:nvSpPr>
        <p:spPr bwMode="auto">
          <a:xfrm>
            <a:off x="14922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860100" y="5504759"/>
            <a:ext cx="8766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Franklin Gothic Medium" panose="020B0603020102020204" pitchFamily="34" charset="0"/>
              </a:rPr>
              <a:t>Ideal for most fax machines and faxing applications within an agency.  A line ($9.91) and license ($4.15) charge is associated with each port of this device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565587" y="731285"/>
            <a:ext cx="5891076" cy="4773474"/>
          </a:xfrm>
          <a:prstGeom prst="rect">
            <a:avLst/>
          </a:prstGeom>
        </p:spPr>
        <p:txBody>
          <a:bodyPr/>
          <a:lstStyle>
            <a:lvl1pPr marL="282575" indent="-282575" algn="l" rtl="0" eaLnBrk="1" fontAlgn="base" hangingPunct="1">
              <a:spcBef>
                <a:spcPct val="50000"/>
              </a:spcBef>
              <a:spcAft>
                <a:spcPct val="0"/>
              </a:spcAft>
              <a:buBlip>
                <a:blip r:embed="rId2"/>
              </a:buBlip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179388" algn="l" rtl="0" eaLnBrk="1" fontAlgn="base" hangingPunct="1">
              <a:spcBef>
                <a:spcPct val="40000"/>
              </a:spcBef>
              <a:spcAft>
                <a:spcPct val="0"/>
              </a:spcAft>
              <a:buSzPct val="110000"/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914400" indent="-223838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57BE7"/>
              </a:buClr>
              <a:buSzPct val="80000"/>
              <a:buFont typeface="Webdings" pitchFamily="18" charset="2"/>
              <a:buChar char="4"/>
              <a:defRPr sz="1600">
                <a:solidFill>
                  <a:schemeClr val="tx1"/>
                </a:solidFill>
                <a:latin typeface="+mn-lt"/>
              </a:defRPr>
            </a:lvl3pPr>
            <a:lvl4pPr marL="1196975" indent="-168275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1490663" indent="-179388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57BE7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1947863" indent="-179388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57BE7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405063" indent="-179388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57BE7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862263" indent="-179388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57BE7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319463" indent="-179388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57BE7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b="0" kern="0" dirty="0">
                <a:solidFill>
                  <a:srgbClr val="49A6DD"/>
                </a:solidFill>
                <a:latin typeface="Franklin Gothic Medium" panose="020B0603020102020204" pitchFamily="34" charset="0"/>
              </a:rPr>
              <a:t>ATA 190 2-Port Analog Adapter </a:t>
            </a:r>
            <a:endParaRPr lang="en-US" sz="1800" b="0" kern="0" dirty="0">
              <a:solidFill>
                <a:srgbClr val="49A6DD"/>
              </a:solidFill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r>
              <a:rPr lang="en-US" b="0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$2.58 per month</a:t>
            </a:r>
          </a:p>
          <a:p>
            <a:pPr marL="293688" lvl="1" indent="0">
              <a:buNone/>
            </a:pPr>
            <a:r>
              <a:rPr lang="en-US" sz="1600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Each port requires a line, license charge</a:t>
            </a:r>
            <a:r>
              <a:rPr lang="en-US" sz="1600" dirty="0">
                <a:latin typeface="Franklin Gothic Medium" panose="020B0603020102020204" pitchFamily="34" charset="0"/>
              </a:rPr>
              <a:t> </a:t>
            </a:r>
            <a:endParaRPr lang="en-US" sz="1600" dirty="0">
              <a:solidFill>
                <a:srgbClr val="FF0000"/>
              </a:solidFill>
              <a:latin typeface="Franklin Gothic Medium" panose="020B0603020102020204" pitchFamily="34" charset="0"/>
            </a:endParaRPr>
          </a:p>
          <a:p>
            <a:r>
              <a:rPr lang="en-US" b="0" kern="0" dirty="0">
                <a:latin typeface="Franklin Gothic Medium" panose="020B0603020102020204" pitchFamily="34" charset="0"/>
              </a:rPr>
              <a:t>2 Port analog device adapter, for fax or analog voice requirements</a:t>
            </a:r>
          </a:p>
          <a:p>
            <a:pPr lvl="1"/>
            <a:r>
              <a:rPr lang="en-US" kern="0" dirty="0">
                <a:latin typeface="Franklin Gothic Medium" panose="020B0603020102020204" pitchFamily="34" charset="0"/>
              </a:rPr>
              <a:t>Supports 2 simultaneous devices with 1 Ethernet (10/100 Base-T) port</a:t>
            </a:r>
          </a:p>
          <a:p>
            <a:r>
              <a:rPr lang="en-US" b="0" kern="0" dirty="0">
                <a:latin typeface="Franklin Gothic Medium" panose="020B0603020102020204" pitchFamily="34" charset="0"/>
              </a:rPr>
              <a:t>Supports T.38 fax devices</a:t>
            </a:r>
          </a:p>
          <a:p>
            <a:r>
              <a:rPr lang="en-US" b="0" kern="0" dirty="0">
                <a:latin typeface="Franklin Gothic Medium" panose="020B0603020102020204" pitchFamily="34" charset="0"/>
              </a:rPr>
              <a:t>Is easily placed within the same proximity of fax devices or in an IDF closet</a:t>
            </a:r>
          </a:p>
          <a:p>
            <a:r>
              <a:rPr lang="en-US" b="0" kern="0" dirty="0">
                <a:latin typeface="Franklin Gothic Medium" panose="020B0603020102020204" pitchFamily="34" charset="0"/>
              </a:rPr>
              <a:t>Supports TLS security protocol</a:t>
            </a:r>
          </a:p>
          <a:p>
            <a:r>
              <a:rPr lang="en-US" b="0" kern="0" dirty="0">
                <a:latin typeface="Franklin Gothic Medium" panose="020B0603020102020204" pitchFamily="34" charset="0"/>
              </a:rPr>
              <a:t>Requires external power (no PoE)</a:t>
            </a:r>
            <a:endParaRPr lang="en-US" sz="1800" b="0" kern="0" dirty="0"/>
          </a:p>
          <a:p>
            <a:pPr marL="0" indent="0">
              <a:buNone/>
            </a:pPr>
            <a:endParaRPr lang="en-US" sz="1800" b="0" kern="0" dirty="0"/>
          </a:p>
        </p:txBody>
      </p:sp>
      <p:pic>
        <p:nvPicPr>
          <p:cNvPr id="4098" name="Picture 2" descr="Cisco ATA190 2-Port Adapte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680" y="2189634"/>
            <a:ext cx="3277775" cy="218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2004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Cisco_Arial">
  <a:themeElements>
    <a:clrScheme name="Cisco 2010 Color Palette">
      <a:dk1>
        <a:srgbClr val="0096D6"/>
      </a:dk1>
      <a:lt1>
        <a:srgbClr val="FFFFFF"/>
      </a:lt1>
      <a:dk2>
        <a:srgbClr val="6DB344"/>
      </a:dk2>
      <a:lt2>
        <a:srgbClr val="FFFFFF"/>
      </a:lt2>
      <a:accent1>
        <a:srgbClr val="0096D6"/>
      </a:accent1>
      <a:accent2>
        <a:srgbClr val="6DB344"/>
      </a:accent2>
      <a:accent3>
        <a:srgbClr val="ABDFF0"/>
      </a:accent3>
      <a:accent4>
        <a:srgbClr val="008041"/>
      </a:accent4>
      <a:accent5>
        <a:srgbClr val="B7D333"/>
      </a:accent5>
      <a:accent6>
        <a:srgbClr val="652D89"/>
      </a:accent6>
      <a:hlink>
        <a:srgbClr val="3CBADC"/>
      </a:hlink>
      <a:folHlink>
        <a:srgbClr val="A6A8AB"/>
      </a:folHlink>
    </a:clrScheme>
    <a:fontScheme name="Cisco 2010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96D6"/>
        </a:solidFill>
        <a:ln>
          <a:noFill/>
        </a:ln>
        <a:effectLst>
          <a:outerShdw blurRad="76200" dist="50800" dir="5400000" algn="ctr" rotWithShape="0">
            <a:srgbClr val="000000">
              <a:alpha val="27000"/>
            </a:srgbClr>
          </a:outerShdw>
        </a:effectLst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DIRTheme1">
  <a:themeElements>
    <a:clrScheme name="DIR_20101204 15">
      <a:dk1>
        <a:srgbClr val="000000"/>
      </a:dk1>
      <a:lt1>
        <a:srgbClr val="FFFFFF"/>
      </a:lt1>
      <a:dk2>
        <a:srgbClr val="000099"/>
      </a:dk2>
      <a:lt2>
        <a:srgbClr val="65B7E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BE1900"/>
      </a:hlink>
      <a:folHlink>
        <a:srgbClr val="996600"/>
      </a:folHlink>
    </a:clrScheme>
    <a:fontScheme name="DIR_2010120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80000"/>
          </a:lnSpc>
          <a:spcBef>
            <a:spcPct val="0"/>
          </a:spcBef>
          <a:spcAft>
            <a:spcPct val="0"/>
          </a:spcAft>
          <a:buClr>
            <a:schemeClr val="bg1"/>
          </a:buClr>
          <a:buSzTx/>
          <a:buFontTx/>
          <a:buNone/>
          <a:tabLst/>
          <a:defRPr kumimoji="0" lang="en-US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80000"/>
          </a:lnSpc>
          <a:spcBef>
            <a:spcPct val="0"/>
          </a:spcBef>
          <a:spcAft>
            <a:spcPct val="0"/>
          </a:spcAft>
          <a:buClr>
            <a:schemeClr val="bg1"/>
          </a:buClr>
          <a:buSzTx/>
          <a:buFontTx/>
          <a:buNone/>
          <a:tabLst/>
          <a:defRPr kumimoji="0" lang="en-US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R_2010120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R_2010120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R_2010120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R_2010120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R_2010120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R_2010120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R_2010120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R_2010120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R_2010120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R_2010120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R_2010120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R_2010120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R_20101204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BE19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R_20101204 14">
        <a:dk1>
          <a:srgbClr val="000000"/>
        </a:dk1>
        <a:lt1>
          <a:srgbClr val="FFFFFF"/>
        </a:lt1>
        <a:dk2>
          <a:srgbClr val="000099"/>
        </a:dk2>
        <a:lt2>
          <a:srgbClr val="65B7E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R_20101204 15">
        <a:dk1>
          <a:srgbClr val="000000"/>
        </a:dk1>
        <a:lt1>
          <a:srgbClr val="FFFFFF"/>
        </a:lt1>
        <a:dk2>
          <a:srgbClr val="000099"/>
        </a:dk2>
        <a:lt2>
          <a:srgbClr val="65B7E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BE19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IR is IT Design">
  <a:themeElements>
    <a:clrScheme name="DIR Colors">
      <a:dk1>
        <a:srgbClr val="00257D"/>
      </a:dk1>
      <a:lt1>
        <a:sysClr val="window" lastClr="FFFFFF"/>
      </a:lt1>
      <a:dk2>
        <a:srgbClr val="00257D"/>
      </a:dk2>
      <a:lt2>
        <a:srgbClr val="41AFDC"/>
      </a:lt2>
      <a:accent1>
        <a:srgbClr val="00257D"/>
      </a:accent1>
      <a:accent2>
        <a:srgbClr val="0073EB"/>
      </a:accent2>
      <a:accent3>
        <a:srgbClr val="40AEDB"/>
      </a:accent3>
      <a:accent4>
        <a:srgbClr val="00CBCF"/>
      </a:accent4>
      <a:accent5>
        <a:srgbClr val="FFC90C"/>
      </a:accent5>
      <a:accent6>
        <a:srgbClr val="E97B00"/>
      </a:accent6>
      <a:hlink>
        <a:srgbClr val="0073EB"/>
      </a:hlink>
      <a:folHlink>
        <a:srgbClr val="40AEDB"/>
      </a:folHlink>
    </a:clrScheme>
    <a:fontScheme name="DIR Font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R is IT PPT Template 2020" id="{A119F348-A193-4958-8DC6-D3FE21F4BF91}" vid="{7113D077-B436-4401-92F5-4EDD7CDD4A83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CE5DF9644D7448A05AF5667C7F581D" ma:contentTypeVersion="9" ma:contentTypeDescription="Create a new document." ma:contentTypeScope="" ma:versionID="014afc14877ec1292bef5679f757d8ea">
  <xsd:schema xmlns:xsd="http://www.w3.org/2001/XMLSchema" xmlns:xs="http://www.w3.org/2001/XMLSchema" xmlns:p="http://schemas.microsoft.com/office/2006/metadata/properties" xmlns:ns2="1eb176e1-0462-47bb-904a-b753f9b0b58e" xmlns:ns3="cbb57513-5d8f-4cfb-8339-35307671563b" targetNamespace="http://schemas.microsoft.com/office/2006/metadata/properties" ma:root="true" ma:fieldsID="0712849670aeaaa81f45d219c7b6be14" ns2:_="" ns3:_="">
    <xsd:import namespace="1eb176e1-0462-47bb-904a-b753f9b0b58e"/>
    <xsd:import namespace="cbb57513-5d8f-4cfb-8339-3530767156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b176e1-0462-47bb-904a-b753f9b0b5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b57513-5d8f-4cfb-8339-35307671563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0641D72-23D4-4ACE-A52E-AD20162D5808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f564f4ab-91e7-4d5c-a472-56063b4fc002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EB7CAE8-EB90-4868-8A66-60D336C961D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22BE8B8-1EBF-43FF-85DA-86F47D5161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b176e1-0462-47bb-904a-b753f9b0b58e"/>
    <ds:schemaRef ds:uri="cbb57513-5d8f-4cfb-8339-3530767156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Cisco_Arial.thmx</Template>
  <TotalTime>8560</TotalTime>
  <Words>1519</Words>
  <Application>Microsoft Office PowerPoint</Application>
  <PresentationFormat>Widescreen</PresentationFormat>
  <Paragraphs>233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Webdings</vt:lpstr>
      <vt:lpstr>Segoe UI Semibold</vt:lpstr>
      <vt:lpstr>Arial</vt:lpstr>
      <vt:lpstr>Segoe UI</vt:lpstr>
      <vt:lpstr>Ciscolight</vt:lpstr>
      <vt:lpstr>Franklin Gothic Medium</vt:lpstr>
      <vt:lpstr>Wingdings</vt:lpstr>
      <vt:lpstr>Calibri</vt:lpstr>
      <vt:lpstr>Cisco_Arial</vt:lpstr>
      <vt:lpstr>DIRTheme1</vt:lpstr>
      <vt:lpstr>DIR is IT Design</vt:lpstr>
      <vt:lpstr>DIR Next Gen Capitol Complex Telephone System (CCTS)  Standard Product Catalog</vt:lpstr>
      <vt:lpstr>Table of Contents</vt:lpstr>
      <vt:lpstr>Lobby</vt:lpstr>
      <vt:lpstr>2-Line IP Phone</vt:lpstr>
      <vt:lpstr>5-Line IP Phone</vt:lpstr>
      <vt:lpstr>Multi-Line with Key Expansion Module</vt:lpstr>
      <vt:lpstr>Video Phone</vt:lpstr>
      <vt:lpstr>Conference Phone</vt:lpstr>
      <vt:lpstr>Analog Adapter</vt:lpstr>
      <vt:lpstr>Jabber – No IP Desk Phone</vt:lpstr>
      <vt:lpstr>Jabber – Adding Mobility to a Desk Phone</vt:lpstr>
      <vt:lpstr>ACD – Enhanced Agent or Supervisor</vt:lpstr>
      <vt:lpstr>ACD – Premium Agent or Supervisor</vt:lpstr>
      <vt:lpstr>Agency Router</vt:lpstr>
      <vt:lpstr>End Point Cost Summary</vt:lpstr>
    </vt:vector>
  </TitlesOfParts>
  <Company>Cisco Systems,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 NG CCTS  Standard Product Catalog</dc:title>
  <dc:creator>Tim Eargle</dc:creator>
  <cp:lastModifiedBy>Stuart Walsh</cp:lastModifiedBy>
  <cp:revision>431</cp:revision>
  <cp:lastPrinted>2014-11-19T21:45:40Z</cp:lastPrinted>
  <dcterms:created xsi:type="dcterms:W3CDTF">2013-03-10T22:37:34Z</dcterms:created>
  <dcterms:modified xsi:type="dcterms:W3CDTF">2021-03-05T15:37:21Z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0x01010023CE5DF9644D7448A05AF5667C7F581D</vt:lpwstr>
  </property>
  <property fmtid="{D5CDD505-2E9C-101B-9397-08002B2CF9AE}" pid="3" name="Order">
    <vt:r8>126400</vt:r8>
  </property>
  <property fmtid="{D5CDD505-2E9C-101B-9397-08002B2CF9AE}" pid="4" name="ComplianceAssetId">
    <vt:lpwstr/>
  </property>
</Properties>
</file>