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png"/>
  <Override PartName="/ppt/media/image11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  <p:sldMasterId id="2147483788" r:id="rId5"/>
    <p:sldMasterId id="2147483800" r:id="rId6"/>
    <p:sldMasterId id="2147483812" r:id="rId7"/>
    <p:sldMasterId id="2147483824" r:id="rId8"/>
    <p:sldMasterId id="2147483836" r:id="rId9"/>
    <p:sldMasterId id="2147483848" r:id="rId10"/>
  </p:sldMasterIdLst>
  <p:notesMasterIdLst>
    <p:notesMasterId r:id="rId40"/>
  </p:notesMasterIdLst>
  <p:sldIdLst>
    <p:sldId id="256" r:id="rId11"/>
    <p:sldId id="269" r:id="rId12"/>
    <p:sldId id="271" r:id="rId13"/>
    <p:sldId id="258" r:id="rId14"/>
    <p:sldId id="272" r:id="rId15"/>
    <p:sldId id="270" r:id="rId16"/>
    <p:sldId id="273" r:id="rId17"/>
    <p:sldId id="274" r:id="rId18"/>
    <p:sldId id="259" r:id="rId19"/>
    <p:sldId id="260" r:id="rId20"/>
    <p:sldId id="275" r:id="rId21"/>
    <p:sldId id="276" r:id="rId22"/>
    <p:sldId id="277" r:id="rId23"/>
    <p:sldId id="261" r:id="rId24"/>
    <p:sldId id="262" r:id="rId25"/>
    <p:sldId id="278" r:id="rId26"/>
    <p:sldId id="279" r:id="rId27"/>
    <p:sldId id="263" r:id="rId28"/>
    <p:sldId id="264" r:id="rId29"/>
    <p:sldId id="280" r:id="rId30"/>
    <p:sldId id="281" r:id="rId31"/>
    <p:sldId id="265" r:id="rId32"/>
    <p:sldId id="282" r:id="rId33"/>
    <p:sldId id="266" r:id="rId34"/>
    <p:sldId id="283" r:id="rId35"/>
    <p:sldId id="267" r:id="rId36"/>
    <p:sldId id="284" r:id="rId37"/>
    <p:sldId id="268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75200" autoAdjust="0"/>
  </p:normalViewPr>
  <p:slideViewPr>
    <p:cSldViewPr>
      <p:cViewPr varScale="1">
        <p:scale>
          <a:sx n="47" d="100"/>
          <a:sy n="47" d="100"/>
        </p:scale>
        <p:origin x="11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 after 72 hours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Orally</c:v>
                </c:pt>
                <c:pt idx="1">
                  <c:v>Visually</c:v>
                </c:pt>
                <c:pt idx="2">
                  <c:v>Orally &amp; Visually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D-4CF9-810B-B7E73CDEBA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379584"/>
        <c:axId val="89381120"/>
      </c:barChart>
      <c:catAx>
        <c:axId val="89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381120"/>
        <c:crosses val="autoZero"/>
        <c:auto val="1"/>
        <c:lblAlgn val="ctr"/>
        <c:lblOffset val="100"/>
        <c:noMultiLvlLbl val="0"/>
      </c:catAx>
      <c:valAx>
        <c:axId val="89381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158A6-383E-43A4-9EF4-CB32301E764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AD45D-7479-4BAE-9118-D78A78F2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60 minute presentation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5 min</a:t>
            </a:r>
            <a:r>
              <a:rPr lang="en-US" baseline="0" dirty="0"/>
              <a:t> for intro material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10 minutes for Benefits of Multimedia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10 minutes for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Affected by Video Inaccessibility Issues?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minutes for Accessibility Techniques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 for Standards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Legal Requirements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minutes for Q&amp;A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applies to government agencies,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replaced by WCAG 2.0.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“Equivalent alternatives for any multimedia presentation shall be synchronized with the presentation.”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9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TAC 213, which addresses accessibility of electronic and information resources in addition to websites, is scheduled for revision by DIR and will be modified following the in-progress Section 508 refresh to align with WCAG 2.0 (discussed below).  So any decisions about acceptable alternative means of access should be informed by the following information on WCAG 2.0.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14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 prerecorded audio-only (A)</a:t>
            </a:r>
          </a:p>
          <a:p>
            <a:r>
              <a:rPr lang="en-US" dirty="0"/>
              <a:t>1.2.2 Captions (A)</a:t>
            </a:r>
          </a:p>
          <a:p>
            <a:r>
              <a:rPr lang="en-US" dirty="0"/>
              <a:t>1.2.3 Audio description or</a:t>
            </a:r>
            <a:r>
              <a:rPr lang="en-US" baseline="0" dirty="0"/>
              <a:t> descriptive transcript </a:t>
            </a:r>
            <a:r>
              <a:rPr lang="en-US" dirty="0"/>
              <a:t>(A)</a:t>
            </a:r>
          </a:p>
          <a:p>
            <a:r>
              <a:rPr lang="en-US" dirty="0"/>
              <a:t>1.2.4</a:t>
            </a:r>
            <a:r>
              <a:rPr lang="en-US" baseline="0" dirty="0"/>
              <a:t> Live captions (AA)</a:t>
            </a:r>
          </a:p>
          <a:p>
            <a:r>
              <a:rPr lang="en-US" baseline="0" dirty="0"/>
              <a:t>1.2.5 Audio description (AA)</a:t>
            </a:r>
          </a:p>
          <a:p>
            <a:r>
              <a:rPr lang="en-US" baseline="0" dirty="0"/>
              <a:t>1.2.6 Sign language (AAA)</a:t>
            </a:r>
          </a:p>
          <a:p>
            <a:r>
              <a:rPr lang="en-US" baseline="0" dirty="0"/>
              <a:t>1.2.7 Extended audio description (AAA)</a:t>
            </a:r>
          </a:p>
          <a:p>
            <a:r>
              <a:rPr lang="en-US" baseline="0" dirty="0"/>
              <a:t>1.2.8 Media alternative (AAA)</a:t>
            </a:r>
          </a:p>
          <a:p>
            <a:r>
              <a:rPr lang="en-US" baseline="0" dirty="0"/>
              <a:t>1.2.9 Audio-only live (AAA)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5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“Multimedia” is ambiguous</a:t>
            </a:r>
            <a:r>
              <a:rPr lang="en-US" baseline="0" dirty="0"/>
              <a:t> and could technically refer to books with pictures and words. WCAG uses “time-based media.”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Multimedia means you can’t go at your own 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Video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Podcasts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Interactive Flash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Virtual</a:t>
            </a:r>
            <a:r>
              <a:rPr lang="en-US" baseline="0" dirty="0"/>
              <a:t> meeting rooms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6 billion hours of video are watched each month on YouTube—that's almost an hour for every person on Earth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hours of video are uploaded to YouTube every minute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video users are expected to double to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 billion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2016. (Cisco)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“Today, it's estimated that about 4.6 college students are taking at least one course online. However, by 2019, roughly half of all college classes will be eLearning-based.” (http://elearningindustry.com/top-10-e-learning-statistics-for-2014-you-need-to-know)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report released by IBM, for every $1 that an organization spends on eLearning, it's estimated that they can receive $30 worth of productivity.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Massive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Open Courses (MOOCs):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200+ universities. 1200+ courses. 1300+ instructors. 10 million students.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Library on Creating Accessible Microsoft Office 2010 Documents on website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Texas Governor’s Committee for People with Disabilities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Adobe Connect, Microsoft Lync, GoToMeeting, &amp; Google Hangouts are increasing in popularity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more people who are low-vision than who are blind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more people who are hard of hearing than who are visually impaired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more people who are motor impaired than who are hard of hearing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more people who are cognitively impaired than all of the above</a:t>
            </a:r>
          </a:p>
          <a:p>
            <a:r>
              <a:rPr lang="en-US" dirty="0"/>
              <a:t>(Census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suggests that about 17 percent of the population has dyslexia.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with traumatic brain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</a:t>
            </a:r>
            <a:r>
              <a:rPr lang="en-US" baseline="0" dirty="0"/>
              <a:t> as Second Language learners</a:t>
            </a:r>
            <a:endParaRPr lang="en-US" dirty="0"/>
          </a:p>
          <a:p>
            <a:r>
              <a:rPr lang="en-US" dirty="0"/>
              <a:t>Anyone</a:t>
            </a:r>
            <a:r>
              <a:rPr lang="en-US" baseline="0" dirty="0"/>
              <a:t> trying to explain/learn a technical process</a:t>
            </a:r>
          </a:p>
          <a:p>
            <a:r>
              <a:rPr lang="en-US" dirty="0"/>
              <a:t>Text/audio</a:t>
            </a:r>
            <a:r>
              <a:rPr lang="en-US" baseline="0" dirty="0"/>
              <a:t> retention: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text or audio, 72 hours later your visitor will only remember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what they read or heard. How much will they remember if they watch a video that stimulates both their auditory and visual senses? Wait for it…..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 (http://www.switchvideo.com/blog/2010/10/27/why-videos-work-the-psychology-of-web-videos/)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D45D-7479-4BAE-9118-D78A78F28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1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87193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5038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6195" y="26789"/>
            <a:ext cx="1839516" cy="31075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648" y="26789"/>
            <a:ext cx="5411391" cy="31075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5579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11369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5255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8636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207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8157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9752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805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435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0913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1085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1350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8718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6209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3035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3381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630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5285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482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679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915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5287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7753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2844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9728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25202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2544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4799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7365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492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1835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992" y="2339578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0" y="2339578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2792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464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2466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8277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5094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505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30653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243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144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6899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908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7240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7640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77550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1753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5003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52027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58694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1787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117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777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3504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4998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5108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43296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5323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6898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94885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2862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66355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0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5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71339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0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1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0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3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7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833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5813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992" y="2339578"/>
            <a:ext cx="4607719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48" y="26789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+mj-lt"/>
          <a:ea typeface="+mj-ea"/>
          <a:cs typeface="+mj-cs"/>
          <a:sym typeface="Arial" charset="0"/>
        </a:defRPr>
      </a:lvl1pPr>
      <a:lvl2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2pPr>
      <a:lvl3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3pPr>
      <a:lvl4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4pPr>
      <a:lvl5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5pPr>
      <a:lvl6pPr marL="339316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6pPr>
      <a:lvl7pPr marL="660773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7pPr>
      <a:lvl8pPr marL="982231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8pPr>
      <a:lvl9pPr marL="1303688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EC4C58"/>
          </a:solidFill>
          <a:latin typeface="Arial" charset="0"/>
          <a:sym typeface="Arial" charset="0"/>
        </a:defRPr>
      </a:lvl9pPr>
    </p:titleStyle>
    <p:bodyStyle>
      <a:lvl1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ea typeface="+mn-ea"/>
          <a:cs typeface="+mn-cs"/>
          <a:sym typeface="Arial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EC4C58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61832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30839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2pPr>
      <a:lvl3pPr marL="1243351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3pPr>
      <a:lvl4pPr marL="1555863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4pPr>
      <a:lvl5pPr marL="1868375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5pPr>
      <a:lvl6pPr marL="2189816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6pPr>
      <a:lvl7pPr marL="251125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7pPr>
      <a:lvl8pPr marL="283269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8pPr>
      <a:lvl9pPr marL="315413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618296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30791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2pPr>
      <a:lvl3pPr marL="1243288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3pPr>
      <a:lvl4pPr marL="155578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4pPr>
      <a:lvl5pPr marL="186827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5pPr>
      <a:lvl6pPr marL="2189704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6pPr>
      <a:lvl7pPr marL="251112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7pPr>
      <a:lvl8pPr marL="283255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8pPr>
      <a:lvl9pPr marL="3153977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2pPr>
      <a:lvl3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3pPr>
      <a:lvl4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4pPr>
      <a:lvl5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5pPr>
      <a:lvl6pPr marL="339316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6pPr>
      <a:lvl7pPr marL="660773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7pPr>
      <a:lvl8pPr marL="98223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8pPr>
      <a:lvl9pPr marL="130368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25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Gill Sans" pitchFamily="1" charset="0"/>
          <a:cs typeface="Gill Sans" pitchFamily="1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65725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32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839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351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863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375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816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25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69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413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2672"/>
        </a:spcBef>
        <a:spcAft>
          <a:spcPct val="0"/>
        </a:spcAft>
        <a:buClr>
          <a:srgbClr val="65735D"/>
        </a:buClr>
        <a:buSzPct val="171000"/>
        <a:buFont typeface="Lucida Grande" pitchFamily="1" charset="0"/>
        <a:buChar char="•"/>
        <a:defRPr sz="2200">
          <a:solidFill>
            <a:srgbClr val="6573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0000"/>
                <a:lumOff val="2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86BA-1CD6-406B-8EB2-2006CFDEA94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F780-3AC2-4A33-92AC-8B39E801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with Disabilities Watch Videos Too?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582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Unpacking the benefits of multimedia and techniques to make it all accessible</a:t>
            </a:r>
          </a:p>
          <a:p>
            <a:endParaRPr lang="en-US" dirty="0"/>
          </a:p>
          <a:p>
            <a:r>
              <a:rPr lang="en-US" dirty="0"/>
              <a:t>Presenter: Seth Hart, Texas Workforce Commission </a:t>
            </a:r>
          </a:p>
        </p:txBody>
      </p:sp>
    </p:spTree>
    <p:extLst>
      <p:ext uri="{BB962C8B-B14F-4D97-AF65-F5344CB8AC3E}">
        <p14:creationId xmlns:p14="http://schemas.microsoft.com/office/powerpoint/2010/main" val="319049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shot of Coca Cola website from 1996 is text-heavy with lots of white spac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18792"/>
          <a:stretch/>
        </p:blipFill>
        <p:spPr>
          <a:xfrm>
            <a:off x="-1" y="0"/>
            <a:ext cx="9144001" cy="68810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477962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dirty="0"/>
              <a:t>Are Accessible Websites Boring?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(No!)</a:t>
            </a:r>
          </a:p>
        </p:txBody>
      </p:sp>
    </p:spTree>
    <p:extLst>
      <p:ext uri="{BB962C8B-B14F-4D97-AF65-F5344CB8AC3E}">
        <p14:creationId xmlns:p14="http://schemas.microsoft.com/office/powerpoint/2010/main" val="55405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abble letters that spell out 'Dyslexia'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4390"/>
            <a:ext cx="10377307" cy="68923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457200"/>
            <a:ext cx="103632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dirty="0"/>
              <a:t>People with Dyslexia</a:t>
            </a:r>
          </a:p>
        </p:txBody>
      </p:sp>
    </p:spTree>
    <p:extLst>
      <p:ext uri="{BB962C8B-B14F-4D97-AF65-F5344CB8AC3E}">
        <p14:creationId xmlns:p14="http://schemas.microsoft.com/office/powerpoint/2010/main" val="391298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odel of a human brai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556" y1="24778" x2="19222" y2="19444"/>
                        <a14:foregroundMark x1="47889" y1="3556" x2="56778" y2="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3018"/>
            <a:ext cx="6858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65238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 anchor="b">
            <a:normAutofit fontScale="90000"/>
          </a:bodyPr>
          <a:lstStyle/>
          <a:p>
            <a:r>
              <a:rPr lang="en-US" dirty="0"/>
              <a:t>People with Other Cognitive Impairments</a:t>
            </a:r>
          </a:p>
        </p:txBody>
      </p:sp>
    </p:spTree>
    <p:extLst>
      <p:ext uri="{BB962C8B-B14F-4D97-AF65-F5344CB8AC3E}">
        <p14:creationId xmlns:p14="http://schemas.microsoft.com/office/powerpoint/2010/main" val="63889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Nearly Everyone</a:t>
            </a:r>
          </a:p>
        </p:txBody>
      </p:sp>
      <p:graphicFrame>
        <p:nvGraphicFramePr>
          <p:cNvPr id="6" name="Content Placeholder 5" descr="Chart showing retention rates after 72 hours: orally, 10%; visually, 20%; orally &amp; visually, 65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91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4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Affected by Video Inaccessibility Issues?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at a computer participating in a virtual meeting using sign languag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5935"/>
          <a:stretch/>
        </p:blipFill>
        <p:spPr>
          <a:xfrm>
            <a:off x="0" y="-23019"/>
            <a:ext cx="9144000" cy="68810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People Who Are </a:t>
            </a:r>
            <a:br>
              <a:rPr lang="en-US" dirty="0"/>
            </a:br>
            <a:r>
              <a:rPr lang="en-US" dirty="0"/>
              <a:t>Hearing Impaired</a:t>
            </a:r>
          </a:p>
        </p:txBody>
      </p:sp>
    </p:spTree>
    <p:extLst>
      <p:ext uri="{BB962C8B-B14F-4D97-AF65-F5344CB8AC3E}">
        <p14:creationId xmlns:p14="http://schemas.microsoft.com/office/powerpoint/2010/main" val="338001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wearing headphones using a laptop with a braille display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4614" b="116"/>
          <a:stretch/>
        </p:blipFill>
        <p:spPr>
          <a:xfrm>
            <a:off x="-1" y="1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1173162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People Who Are</a:t>
            </a:r>
            <a:br>
              <a:rPr lang="en-US" dirty="0"/>
            </a:br>
            <a:r>
              <a:rPr lang="en-US" dirty="0"/>
              <a:t>Blind or Visually-Impaired</a:t>
            </a:r>
          </a:p>
        </p:txBody>
      </p:sp>
    </p:spTree>
    <p:extLst>
      <p:ext uri="{BB962C8B-B14F-4D97-AF65-F5344CB8AC3E}">
        <p14:creationId xmlns:p14="http://schemas.microsoft.com/office/powerpoint/2010/main" val="273902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oken headphon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3018"/>
            <a:ext cx="9448800" cy="75295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r>
              <a:rPr lang="en-US" dirty="0"/>
              <a:t>Everyone Else</a:t>
            </a:r>
          </a:p>
        </p:txBody>
      </p:sp>
    </p:spTree>
    <p:extLst>
      <p:ext uri="{BB962C8B-B14F-4D97-AF65-F5344CB8AC3E}">
        <p14:creationId xmlns:p14="http://schemas.microsoft.com/office/powerpoint/2010/main" val="222482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How to Create Transcripts</a:t>
            </a:r>
          </a:p>
          <a:p>
            <a:r>
              <a:rPr lang="en-US" dirty="0"/>
              <a:t>Tips for Going “Above and Beyond”</a:t>
            </a:r>
          </a:p>
        </p:txBody>
      </p:sp>
      <p:pic>
        <p:nvPicPr>
          <p:cNvPr id="8" name="Content Placeholder 7" descr="Screenshot of This American Life transcrip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82" y="1600200"/>
            <a:ext cx="2516918" cy="4521799"/>
          </a:xfrm>
        </p:spPr>
      </p:pic>
    </p:spTree>
    <p:extLst>
      <p:ext uri="{BB962C8B-B14F-4D97-AF65-F5344CB8AC3E}">
        <p14:creationId xmlns:p14="http://schemas.microsoft.com/office/powerpoint/2010/main" val="118175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Seth Hart</a:t>
            </a:r>
          </a:p>
          <a:p>
            <a:r>
              <a:rPr lang="en-US" dirty="0"/>
              <a:t>Accessibility contractor at Texas Workforce Commission since 2012</a:t>
            </a:r>
          </a:p>
          <a:p>
            <a:r>
              <a:rPr lang="en-US" dirty="0"/>
              <a:t>Before that: DARS Accessibility Specialist</a:t>
            </a:r>
          </a:p>
          <a:p>
            <a:r>
              <a:rPr lang="en-US" dirty="0"/>
              <a:t>Before that: eLearning specialist at HHSC.</a:t>
            </a:r>
          </a:p>
        </p:txBody>
      </p:sp>
      <p:pic>
        <p:nvPicPr>
          <p:cNvPr id="8" name="Content Placeholder 7" descr="Photo of Seth Hart in a flat cap, holding a cup of espress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93" y="1600200"/>
            <a:ext cx="3375614" cy="4525963"/>
          </a:xfrm>
        </p:spPr>
      </p:pic>
    </p:spTree>
    <p:extLst>
      <p:ext uri="{BB962C8B-B14F-4D97-AF65-F5344CB8AC3E}">
        <p14:creationId xmlns:p14="http://schemas.microsoft.com/office/powerpoint/2010/main" val="292721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Captions</a:t>
            </a:r>
          </a:p>
        </p:txBody>
      </p:sp>
      <p:pic>
        <p:nvPicPr>
          <p:cNvPr id="5" name="Content Placeholder 4" descr="Screenshot of YouTube captions administrative screen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29560"/>
          <a:stretch/>
        </p:blipFill>
        <p:spPr>
          <a:xfrm>
            <a:off x="198747" y="1600200"/>
            <a:ext cx="4381749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How to Create Captions</a:t>
            </a:r>
          </a:p>
          <a:p>
            <a:r>
              <a:rPr lang="en-US" dirty="0"/>
              <a:t>Tips for Going “Above and Beyond”</a:t>
            </a:r>
          </a:p>
        </p:txBody>
      </p:sp>
    </p:spTree>
    <p:extLst>
      <p:ext uri="{BB962C8B-B14F-4D97-AF65-F5344CB8AC3E}">
        <p14:creationId xmlns:p14="http://schemas.microsoft.com/office/powerpoint/2010/main" val="88195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How to Create Audio Description</a:t>
            </a:r>
          </a:p>
          <a:p>
            <a:r>
              <a:rPr lang="en-US" dirty="0"/>
              <a:t>Tips for Going “Above and Beyond”</a:t>
            </a:r>
          </a:p>
        </p:txBody>
      </p:sp>
      <p:pic>
        <p:nvPicPr>
          <p:cNvPr id="5" name="Content Placeholder 4" descr="Audio Description log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1495424"/>
            <a:ext cx="3762376" cy="3762376"/>
          </a:xfrm>
        </p:spPr>
      </p:pic>
    </p:spTree>
    <p:extLst>
      <p:ext uri="{BB962C8B-B14F-4D97-AF65-F5344CB8AC3E}">
        <p14:creationId xmlns:p14="http://schemas.microsoft.com/office/powerpoint/2010/main" val="214926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 &amp; Legal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508 – The 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67818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1194.22 (b) – Captions required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1194.22 (m) – Video players must be accessible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5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Gov. Code Chapter 2054</a:t>
            </a:r>
            <a:br>
              <a:rPr lang="en-US" dirty="0"/>
            </a:br>
            <a:r>
              <a:rPr lang="en-US" dirty="0"/>
              <a:t>TAC 206, TAC 213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590800"/>
            <a:ext cx="62484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Captions not required </a:t>
            </a:r>
          </a:p>
          <a:p>
            <a:pPr marL="0" indent="0">
              <a:buNone/>
            </a:pPr>
            <a:r>
              <a:rPr lang="en-US" sz="4400" dirty="0"/>
              <a:t>but still a good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WCAG 2.0 – The New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Guideline 1.2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Time-based Media: Provide alternatives for time-based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5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it Up…</a:t>
            </a:r>
          </a:p>
        </p:txBody>
      </p:sp>
      <p:pic>
        <p:nvPicPr>
          <p:cNvPr id="5" name="Content Placeholder 4" descr="antique video camer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9590"/>
            <a:ext cx="4038600" cy="36271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You CAN make multimedia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dirty="0"/>
              <a:t>AND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/>
              <a:t>Make it accessible!</a:t>
            </a:r>
          </a:p>
        </p:txBody>
      </p:sp>
    </p:spTree>
    <p:extLst>
      <p:ext uri="{BB962C8B-B14F-4D97-AF65-F5344CB8AC3E}">
        <p14:creationId xmlns:p14="http://schemas.microsoft.com/office/powerpoint/2010/main" val="2217583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038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Seth Hart</a:t>
            </a:r>
          </a:p>
          <a:p>
            <a:pPr marL="0" indent="0">
              <a:buNone/>
            </a:pPr>
            <a:r>
              <a:rPr lang="en-US" dirty="0"/>
              <a:t>512-463-8144</a:t>
            </a:r>
          </a:p>
          <a:p>
            <a:pPr marL="0" indent="0">
              <a:buNone/>
            </a:pPr>
            <a:r>
              <a:rPr lang="en-US" sz="2400" dirty="0"/>
              <a:t>seth.hart@twc.state.tx.us</a:t>
            </a:r>
          </a:p>
          <a:p>
            <a:endParaRPr lang="en-US" dirty="0"/>
          </a:p>
        </p:txBody>
      </p:sp>
      <p:pic>
        <p:nvPicPr>
          <p:cNvPr id="5" name="Picture 3" descr="neon light accessibility symbol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88" y="0"/>
            <a:ext cx="5110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W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" y="4038600"/>
            <a:ext cx="112294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pic>
        <p:nvPicPr>
          <p:cNvPr id="5" name="Content Placeholder 4" descr="An antique video camer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9590"/>
            <a:ext cx="4038600" cy="36271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Consider developing multimedia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it accessible</a:t>
            </a:r>
          </a:p>
        </p:txBody>
      </p:sp>
    </p:spTree>
    <p:extLst>
      <p:ext uri="{BB962C8B-B14F-4D97-AF65-F5344CB8AC3E}">
        <p14:creationId xmlns:p14="http://schemas.microsoft.com/office/powerpoint/2010/main" val="5795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Benefits of Multimedia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Affected by Multimedia Inaccessibility Issues?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Accessibility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Standards &amp; Legal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3074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atches a YouTube video loading on an iPhon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6245"/>
          <a:stretch/>
        </p:blipFill>
        <p:spPr>
          <a:xfrm>
            <a:off x="0" y="0"/>
            <a:ext cx="9144000" cy="6863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r>
              <a:rPr lang="en-US" dirty="0"/>
              <a:t>What is Multimedia?</a:t>
            </a:r>
          </a:p>
        </p:txBody>
      </p:sp>
    </p:spTree>
    <p:extLst>
      <p:ext uri="{BB962C8B-B14F-4D97-AF65-F5344CB8AC3E}">
        <p14:creationId xmlns:p14="http://schemas.microsoft.com/office/powerpoint/2010/main" val="74414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is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YouTube use is high</a:t>
            </a:r>
          </a:p>
          <a:p>
            <a:r>
              <a:rPr lang="en-US" dirty="0"/>
              <a:t>Online video use is growing</a:t>
            </a:r>
          </a:p>
          <a:p>
            <a:r>
              <a:rPr lang="en-US" dirty="0"/>
              <a:t>Training is moving online</a:t>
            </a:r>
          </a:p>
          <a:p>
            <a:r>
              <a:rPr lang="en-US" dirty="0"/>
              <a:t>MOOCs are a thing</a:t>
            </a:r>
          </a:p>
          <a:p>
            <a:r>
              <a:rPr lang="en-US" dirty="0"/>
              <a:t>Texas GCPD Training Videos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n antique video camer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49590"/>
            <a:ext cx="4038600" cy="3627183"/>
          </a:xfrm>
        </p:spPr>
      </p:pic>
    </p:spTree>
    <p:extLst>
      <p:ext uri="{BB962C8B-B14F-4D97-AF65-F5344CB8AC3E}">
        <p14:creationId xmlns:p14="http://schemas.microsoft.com/office/powerpoint/2010/main" val="114452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shot of Coca Cola website from 1996 is text-heavy with lots of white spac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18854"/>
          <a:stretch/>
        </p:blipFill>
        <p:spPr>
          <a:xfrm>
            <a:off x="-1" y="0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r>
              <a:rPr lang="en-US" dirty="0"/>
              <a:t>Coca Cola 1996</a:t>
            </a:r>
          </a:p>
        </p:txBody>
      </p:sp>
    </p:spTree>
    <p:extLst>
      <p:ext uri="{BB962C8B-B14F-4D97-AF65-F5344CB8AC3E}">
        <p14:creationId xmlns:p14="http://schemas.microsoft.com/office/powerpoint/2010/main" val="412789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of Coca Cola's website from 2013 includes a YouTube video and other ways to interact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18789"/>
          <a:stretch/>
        </p:blipFill>
        <p:spPr>
          <a:xfrm>
            <a:off x="-1" y="-5874"/>
            <a:ext cx="9144001" cy="68638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  <a:gradFill>
            <a:gsLst>
              <a:gs pos="0">
                <a:schemeClr val="bg1"/>
              </a:gs>
              <a:gs pos="50000">
                <a:schemeClr val="bg1">
                  <a:lumMod val="80000"/>
                  <a:lumOff val="20000"/>
                </a:schemeClr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r>
              <a:rPr lang="en-US" dirty="0"/>
              <a:t>Coca Cola 2013</a:t>
            </a:r>
          </a:p>
        </p:txBody>
      </p:sp>
    </p:spTree>
    <p:extLst>
      <p:ext uri="{BB962C8B-B14F-4D97-AF65-F5344CB8AC3E}">
        <p14:creationId xmlns:p14="http://schemas.microsoft.com/office/powerpoint/2010/main" val="262706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Benefits from Multimedia?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2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awberry">
  <a:themeElements>
    <a:clrScheme name="Strawber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awber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Strawber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ckPhone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383A26"/>
      </a:accent1>
      <a:accent2>
        <a:srgbClr val="592C6E"/>
      </a:accent2>
      <a:accent3>
        <a:srgbClr val="FFFFFF"/>
      </a:accent3>
      <a:accent4>
        <a:srgbClr val="DADADA"/>
      </a:accent4>
      <a:accent5>
        <a:srgbClr val="AEAEAC"/>
      </a:accent5>
      <a:accent6>
        <a:srgbClr val="502763"/>
      </a:accent6>
      <a:hlink>
        <a:srgbClr val="5A3D1E"/>
      </a:hlink>
      <a:folHlink>
        <a:srgbClr val="283A26"/>
      </a:folHlink>
    </a:clrScheme>
    <a:fontScheme name="Office Theme">
      <a:majorFont>
        <a:latin typeface="Arial"/>
        <a:ea typeface="Gill Sans"/>
        <a:cs typeface="Gill Sans"/>
      </a:majorFont>
      <a:minorFont>
        <a:latin typeface="Arial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383A26"/>
      </a:accent1>
      <a:accent2>
        <a:srgbClr val="592C6E"/>
      </a:accent2>
      <a:accent3>
        <a:srgbClr val="FFFFFF"/>
      </a:accent3>
      <a:accent4>
        <a:srgbClr val="DADADA"/>
      </a:accent4>
      <a:accent5>
        <a:srgbClr val="AEAEAC"/>
      </a:accent5>
      <a:accent6>
        <a:srgbClr val="502763"/>
      </a:accent6>
      <a:hlink>
        <a:srgbClr val="5A3D1E"/>
      </a:hlink>
      <a:folHlink>
        <a:srgbClr val="283A26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383A26"/>
      </a:accent1>
      <a:accent2>
        <a:srgbClr val="592C6E"/>
      </a:accent2>
      <a:accent3>
        <a:srgbClr val="FFFFFF"/>
      </a:accent3>
      <a:accent4>
        <a:srgbClr val="DADADA"/>
      </a:accent4>
      <a:accent5>
        <a:srgbClr val="AEAEAC"/>
      </a:accent5>
      <a:accent6>
        <a:srgbClr val="502763"/>
      </a:accent6>
      <a:hlink>
        <a:srgbClr val="5A3D1E"/>
      </a:hlink>
      <a:folHlink>
        <a:srgbClr val="283A26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IRDepartment xmlns="1624d5a5-934e-431c-bdeb-2205adc15921">Policy &amp; Planning</DIRDepartment>
    <TSLACType xmlns="1624d5a5-934e-431c-bdeb-2205adc15921">Reference materials</TSLACType>
    <TSLACSubject xmlns="1624d5a5-934e-431c-bdeb-2205adc15921">
      <Value>Executive Departments</Value>
      <Value>Government Information</Value>
      <Value>State Governments</Value>
    </TSLACSubject>
    <DocumentSummary xmlns="1624d5a5-934e-431c-bdeb-2205adc15921">Third-party presentation to PESO by Texas Workforce Commission: People with Disabilities Watch Videos Too, February 2014, PPTX</DocumentSummary>
    <DocumentPublishDate xmlns="1624d5a5-934e-431c-bdeb-2205adc15921">2014-03-11T05:00:00+00:00</DocumentPublishDate>
    <SearchSummary xmlns="1624d5a5-934e-431c-bdeb-2205adc15921">Third-party presentation to PESO by Texas Workforce Commission: People with Disabilities Watch Videos Too, February 2014, PPTX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/portal/internal/resources/DocumentLibrary/PESO 2014 People with Disabilities Watch Videos Too.pptx</RedirectURL>
    <DocumentSize xmlns="1624d5a5-934e-431c-bdeb-2205adc15921">6819.114672674</DocumentSize>
    <SearchKeywords xmlns="1624d5a5-934e-431c-bdeb-2205adc15921">peso, eir accessibility, state websites, People with Disabilities Watch Videos Too, Texas Workforce Commission, TWC</SearchKeywords>
    <TaxCatchAll xmlns="1624d5a5-934e-431c-bdeb-2205adc15921"/>
    <TaxKeywordTaxHTField xmlns="1624d5a5-934e-431c-bdeb-2205adc1592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B873F-9917-4988-81D8-494AC6572A25}">
  <ds:schemaRefs>
    <ds:schemaRef ds:uri="http://schemas.microsoft.com/office/2006/metadata/properties"/>
    <ds:schemaRef ds:uri="1624d5a5-934e-431c-bdeb-2205adc1592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9DA59D-E9D7-4D7E-A6A6-C64340231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806349-A9D5-4C9B-A144-FA6F87B70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4d5a5-934e-431c-bdeb-2205adc15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Strawberry</Template>
  <TotalTime>1311</TotalTime>
  <Words>904</Words>
  <Application>Microsoft Office PowerPoint</Application>
  <PresentationFormat>On-screen Show (4:3)</PresentationFormat>
  <Paragraphs>146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Century Gothic</vt:lpstr>
      <vt:lpstr>Gill Sans</vt:lpstr>
      <vt:lpstr>Lucida Grande</vt:lpstr>
      <vt:lpstr>Palatino Linotype</vt:lpstr>
      <vt:lpstr>Strawberry</vt:lpstr>
      <vt:lpstr>Default Design</vt:lpstr>
      <vt:lpstr>1_Default Design</vt:lpstr>
      <vt:lpstr>BlackPhone</vt:lpstr>
      <vt:lpstr>Office Theme</vt:lpstr>
      <vt:lpstr>1_Office Theme</vt:lpstr>
      <vt:lpstr>2_Office Theme</vt:lpstr>
      <vt:lpstr>People with Disabilities Watch Videos Too? </vt:lpstr>
      <vt:lpstr>About Me</vt:lpstr>
      <vt:lpstr>Today’s Goals</vt:lpstr>
      <vt:lpstr>Agenda</vt:lpstr>
      <vt:lpstr>What is Multimedia?</vt:lpstr>
      <vt:lpstr>Multimedia is Happening</vt:lpstr>
      <vt:lpstr>Coca Cola 1996</vt:lpstr>
      <vt:lpstr>Coca Cola 2013</vt:lpstr>
      <vt:lpstr>Who Benefits from Multimedia?</vt:lpstr>
      <vt:lpstr>Are Accessible Websites Boring? (No!)</vt:lpstr>
      <vt:lpstr>People with Dyslexia</vt:lpstr>
      <vt:lpstr>People with Other Cognitive Impairments</vt:lpstr>
      <vt:lpstr>Nearly Everyone</vt:lpstr>
      <vt:lpstr>Who Is Affected by Video Inaccessibility Issues?</vt:lpstr>
      <vt:lpstr>People Who Are  Hearing Impaired</vt:lpstr>
      <vt:lpstr>People Who Are Blind or Visually-Impaired</vt:lpstr>
      <vt:lpstr>Everyone Else</vt:lpstr>
      <vt:lpstr>Accessibility Techniques</vt:lpstr>
      <vt:lpstr>Transcripts</vt:lpstr>
      <vt:lpstr>Captions</vt:lpstr>
      <vt:lpstr>Audio Description</vt:lpstr>
      <vt:lpstr>Standards &amp; Legal Requirements</vt:lpstr>
      <vt:lpstr>Section 508 – The Old Standard</vt:lpstr>
      <vt:lpstr>Texas Gov. Code Chapter 2054 TAC 206, TAC 213</vt:lpstr>
      <vt:lpstr>WCAG 2.0 – The New Standard</vt:lpstr>
      <vt:lpstr>Conclusion</vt:lpstr>
      <vt:lpstr>Summing it Up…</vt:lpstr>
      <vt:lpstr>Questions?</vt:lpstr>
      <vt:lpstr>Thanks!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PESO 2014 People with Disabilities Watch Videos Too</dc:title>
  <dc:creator>Seth Hart</dc:creator>
  <dc:description>People with Disabilities Watch Videos Too</dc:description>
  <cp:lastModifiedBy>Sue Atkinson</cp:lastModifiedBy>
  <cp:revision>27</cp:revision>
  <dcterms:created xsi:type="dcterms:W3CDTF">2014-03-10T19:53:32Z</dcterms:created>
  <dcterms:modified xsi:type="dcterms:W3CDTF">2021-03-19T19:31:02Z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0x010100BC37E061906B8D41B78466604C53C4AE</vt:lpwstr>
  </property>
  <property fmtid="{D5CDD505-2E9C-101B-9397-08002B2CF9AE}" pid="3" name="WorkflowChangePath">
    <vt:lpwstr>4e7f0d7b-af58-4d14-a711-25a4e8942f2a,5;4e7f0d7b-af58-4d14-a711-25a4e8942f2a,5;4e7f0d7b-af58-4d14-a711-25a4e8942f2a,5;4e7f0d7b-af58-4d14-a711-25a4e8942f2a,5;4e7f0d7b-af58-4d14-a711-25a4e8942f2a,5;4e7f0d7b-af58-4d14-a711-25a4e8942f2a,5;4e7f0d7b-af58-4d14-a711-25a4e8942f2a,5;4e7f0d7b-af58-4d14-a711-25a4e8942f2a,9;4e7f0d7b-af58-4d14-a711-25a4e8942f2a,9;4e7f0d7b-af58-4d14-a711-25a4e8942f2a,9;4e7f0d7b-af58-4d14-a711-25a4e8942f2a,9;4e7f0d7b-af58-4d14-a711-25a4e8942f2a,9;4e7f0d7b-af58-4d14-a711-25a4e8942f2a,9;4e7f0d7b-af58-4d14-a711-25a4e8942f2a,9;</vt:lpwstr>
  </property>
</Properties>
</file>